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4" r:id="rId2"/>
    <p:sldId id="260" r:id="rId3"/>
    <p:sldId id="261" r:id="rId4"/>
    <p:sldId id="262" r:id="rId5"/>
    <p:sldId id="263" r:id="rId6"/>
    <p:sldId id="272" r:id="rId7"/>
    <p:sldId id="273" r:id="rId8"/>
    <p:sldId id="302" r:id="rId9"/>
    <p:sldId id="274" r:id="rId10"/>
    <p:sldId id="275" r:id="rId11"/>
    <p:sldId id="276" r:id="rId12"/>
    <p:sldId id="277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265" r:id="rId39"/>
    <p:sldId id="270" r:id="rId40"/>
    <p:sldId id="271" r:id="rId41"/>
    <p:sldId id="278" r:id="rId42"/>
    <p:sldId id="266" r:id="rId43"/>
    <p:sldId id="267" r:id="rId44"/>
    <p:sldId id="268" r:id="rId45"/>
    <p:sldId id="269" r:id="rId4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E8DC0-38F5-412E-9145-FC533F28BA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46777-F9B2-4BB9-9768-5F47D916C07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185E2-8E2D-4C48-A227-59C2DD667C5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6250" y="0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76250" y="1268413"/>
            <a:ext cx="4038600" cy="4495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67250" y="1268413"/>
            <a:ext cx="4038600" cy="4495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69F5D-D8EE-4546-99A9-28D43859301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476250" y="0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76250" y="1268413"/>
            <a:ext cx="4038600" cy="21717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67250" y="1268413"/>
            <a:ext cx="4038600" cy="21717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76250" y="3592513"/>
            <a:ext cx="4038600" cy="21717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7250" y="3592513"/>
            <a:ext cx="4038600" cy="21717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871D2-4360-4D8B-820C-975851A7B8F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38263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mailto:lgg@cs.ntust.edu.tw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632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4633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4633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4633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4633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4633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268413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4633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14633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14633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CC7B7DB-30E4-4489-8E11-6656BE016FDF}" type="slidenum">
              <a:rPr lang="en-US" altLang="zh-TW"/>
              <a:pPr/>
              <a:t>‹#›</a:t>
            </a:fld>
            <a:endParaRPr lang="en-US" altLang="zh-TW"/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241425" y="6399213"/>
            <a:ext cx="6408738" cy="493712"/>
            <a:chOff x="782" y="4031"/>
            <a:chExt cx="4037" cy="311"/>
          </a:xfrm>
        </p:grpSpPr>
        <p:pic>
          <p:nvPicPr>
            <p:cNvPr id="1463324" name="Picture 28" descr="namemark2"/>
            <p:cNvPicPr>
              <a:picLocks noChangeAspect="1" noChangeArrowheads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82" y="4031"/>
              <a:ext cx="960" cy="199"/>
            </a:xfrm>
            <a:prstGeom prst="rect">
              <a:avLst/>
            </a:prstGeom>
            <a:noFill/>
          </p:spPr>
        </p:pic>
        <p:sp>
          <p:nvSpPr>
            <p:cNvPr id="1463325" name="Rectangle 29"/>
            <p:cNvSpPr>
              <a:spLocks noChangeArrowheads="1"/>
            </p:cNvSpPr>
            <p:nvPr userDrawn="1"/>
          </p:nvSpPr>
          <p:spPr bwMode="auto">
            <a:xfrm>
              <a:off x="1774" y="4059"/>
              <a:ext cx="30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李國光   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  <a:sym typeface="Symbol" pitchFamily="18" charset="2"/>
                </a:rPr>
                <a:t>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 版權所有   </a:t>
              </a:r>
              <a:r>
                <a:rPr lang="en-US" altLang="zh-TW" sz="1200">
                  <a:solidFill>
                    <a:srgbClr val="FFFF00"/>
                  </a:solidFill>
                  <a:ea typeface="標楷體" pitchFamily="65" charset="-120"/>
                </a:rPr>
                <a:t>Tel: 02-2737-6782  Email: </a:t>
              </a:r>
              <a:r>
                <a:rPr lang="en-US" altLang="zh-TW" sz="1200">
                  <a:solidFill>
                    <a:srgbClr val="FFFF00"/>
                  </a:solidFill>
                  <a:ea typeface="標楷體" pitchFamily="65" charset="-120"/>
                  <a:hlinkClick r:id="rId8"/>
                </a:rPr>
                <a:t>lgg@cs.ntust.edu.tw</a:t>
              </a:r>
              <a:endParaRPr lang="en-US" altLang="zh-TW" sz="1200" b="1">
                <a:ea typeface="標楷體" pitchFamily="65" charset="-120"/>
              </a:endParaRPr>
            </a:p>
          </p:txBody>
        </p:sp>
        <p:sp>
          <p:nvSpPr>
            <p:cNvPr id="1463326" name="Text Box 30"/>
            <p:cNvSpPr txBox="1">
              <a:spLocks noChangeArrowheads="1"/>
            </p:cNvSpPr>
            <p:nvPr userDrawn="1"/>
          </p:nvSpPr>
          <p:spPr bwMode="auto">
            <a:xfrm>
              <a:off x="1859" y="4169"/>
              <a:ext cx="23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知識與遠見的結合，才能夠避免無知與短視</a:t>
              </a:r>
              <a:r>
                <a:rPr lang="en-US" altLang="zh-TW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---</a:t>
              </a:r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高希均</a:t>
              </a: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21978-1C1B-4E7D-8354-BFFB4ECC7965}" type="slidenum">
              <a:rPr lang="en-US" altLang="zh-TW"/>
              <a:pPr>
                <a:defRPr/>
              </a:pPr>
              <a:t>1</a:t>
            </a:fld>
            <a:endParaRPr lang="en-US" altLang="zh-TW"/>
          </a:p>
        </p:txBody>
      </p:sp>
      <p:sp>
        <p:nvSpPr>
          <p:cNvPr id="1694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8366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solidFill>
                  <a:schemeClr val="hlink"/>
                </a:solidFill>
              </a:rPr>
              <a:t>經營再造執行期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989138"/>
            <a:ext cx="7767638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dirty="0" smtClean="0">
                <a:latin typeface="Arial Narrow" pitchFamily="34" charset="0"/>
              </a:rPr>
              <a:t>     </a:t>
            </a:r>
            <a:r>
              <a:rPr lang="zh-TW" altLang="en-US" dirty="0" smtClean="0">
                <a:latin typeface="Arial Narrow" pitchFamily="34" charset="0"/>
              </a:rPr>
              <a:t>執行期就是朝著組織設定的再造目標，在確立經營再造與流程</a:t>
            </a:r>
            <a:r>
              <a:rPr lang="zh-TW" altLang="en-US" dirty="0">
                <a:latin typeface="Arial Narrow" pitchFamily="34" charset="0"/>
              </a:rPr>
              <a:t>再造</a:t>
            </a:r>
            <a:r>
              <a:rPr lang="zh-TW" altLang="en-US" dirty="0" smtClean="0">
                <a:latin typeface="Arial Narrow" pitchFamily="34" charset="0"/>
              </a:rPr>
              <a:t>兩個層次的再造順序後，並組成跨部門的工作團隊進行改造，此階段以</a:t>
            </a:r>
            <a:r>
              <a:rPr lang="en-US" altLang="zh-TW" dirty="0" smtClean="0">
                <a:latin typeface="Arial Narrow" pitchFamily="34" charset="0"/>
              </a:rPr>
              <a:t>BPR</a:t>
            </a:r>
            <a:r>
              <a:rPr lang="zh-TW" altLang="en-US" dirty="0" smtClean="0">
                <a:latin typeface="Arial Narrow" pitchFamily="34" charset="0"/>
              </a:rPr>
              <a:t>與</a:t>
            </a:r>
            <a:r>
              <a:rPr lang="en-US" altLang="zh-TW" dirty="0" smtClean="0">
                <a:latin typeface="Arial Narrow" pitchFamily="34" charset="0"/>
              </a:rPr>
              <a:t>IT</a:t>
            </a:r>
            <a:r>
              <a:rPr lang="zh-TW" altLang="en-US" dirty="0" smtClean="0">
                <a:latin typeface="Arial Narrow" pitchFamily="34" charset="0"/>
              </a:rPr>
              <a:t>專業群組主導。本階段的主要目的是</a:t>
            </a:r>
            <a:r>
              <a:rPr lang="en-US" altLang="zh-TW" dirty="0" smtClean="0">
                <a:latin typeface="Arial Narrow" pitchFamily="34" charset="0"/>
              </a:rPr>
              <a:t>『</a:t>
            </a:r>
            <a:r>
              <a:rPr lang="zh-TW" altLang="en-US" dirty="0" smtClean="0">
                <a:latin typeface="Arial Narrow" pitchFamily="34" charset="0"/>
              </a:rPr>
              <a:t>變革</a:t>
            </a:r>
            <a:r>
              <a:rPr lang="en-US" altLang="zh-TW" dirty="0" smtClean="0">
                <a:latin typeface="Arial Narrow" pitchFamily="34" charset="0"/>
              </a:rPr>
              <a:t>』(Change)</a:t>
            </a:r>
            <a:r>
              <a:rPr lang="zh-TW" altLang="en-US" dirty="0" smtClean="0">
                <a:latin typeface="Arial Narrow" pitchFamily="34" charset="0"/>
              </a:rPr>
              <a:t>。</a:t>
            </a:r>
          </a:p>
        </p:txBody>
      </p:sp>
      <p:pic>
        <p:nvPicPr>
          <p:cNvPr id="32773" name="Picture 4" descr="j0205373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516688" y="4508500"/>
            <a:ext cx="1333500" cy="952500"/>
          </a:xfr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zh-TW" altLang="en-US" dirty="0"/>
              <a:t>甘迺迪</a:t>
            </a:r>
            <a:r>
              <a:rPr lang="zh-TW" altLang="en-US" dirty="0" smtClean="0"/>
              <a:t>總統</a:t>
            </a:r>
            <a:r>
              <a:rPr lang="zh-TW" altLang="en-US" dirty="0"/>
              <a:t>對軍方對策的心智模式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28" y="1556793"/>
            <a:ext cx="6167176" cy="476609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0575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8846" y="116632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軍方的心智模式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588029" cy="44357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0007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古巴危機</a:t>
            </a:r>
            <a:r>
              <a:rPr lang="zh-TW" altLang="en-US" dirty="0" smtClean="0"/>
              <a:t>的表象解與根本解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en-US" altLang="zh-TW">
              <a:solidFill>
                <a:srgbClr val="FFFFFF"/>
              </a:solidFill>
            </a:endParaRPr>
          </a:p>
        </p:txBody>
      </p:sp>
      <p:cxnSp>
        <p:nvCxnSpPr>
          <p:cNvPr id="7" name="直線接點 6"/>
          <p:cNvCxnSpPr/>
          <p:nvPr/>
        </p:nvCxnSpPr>
        <p:spPr>
          <a:xfrm flipV="1">
            <a:off x="5060159" y="3876237"/>
            <a:ext cx="144016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 flipV="1">
            <a:off x="5132167" y="3933056"/>
            <a:ext cx="144016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3"/>
          <p:cNvSpPr>
            <a:spLocks noChangeAspect="1" noChangeArrowheads="1" noTextEdit="1"/>
          </p:cNvSpPr>
          <p:nvPr/>
        </p:nvSpPr>
        <p:spPr bwMode="auto">
          <a:xfrm>
            <a:off x="1979613" y="1111250"/>
            <a:ext cx="5186362" cy="48974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11" name="群組 10"/>
          <p:cNvGrpSpPr/>
          <p:nvPr/>
        </p:nvGrpSpPr>
        <p:grpSpPr>
          <a:xfrm>
            <a:off x="3429000" y="1355725"/>
            <a:ext cx="1936750" cy="2291051"/>
            <a:chOff x="3429000" y="1355725"/>
            <a:chExt cx="1936750" cy="2291051"/>
          </a:xfrm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3429000" y="3354388"/>
              <a:ext cx="1461939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飛彈美國危機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3687763" y="1355725"/>
              <a:ext cx="974626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突襲嚇阻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Arc 8"/>
            <p:cNvSpPr>
              <a:spLocks/>
            </p:cNvSpPr>
            <p:nvPr/>
          </p:nvSpPr>
          <p:spPr bwMode="auto">
            <a:xfrm>
              <a:off x="4351338" y="1638300"/>
              <a:ext cx="1014412" cy="1711325"/>
            </a:xfrm>
            <a:custGeom>
              <a:avLst/>
              <a:gdLst>
                <a:gd name="G0" fmla="+- 0 0 0"/>
                <a:gd name="G1" fmla="+- 18515 0 0"/>
                <a:gd name="G2" fmla="+- 21600 0 0"/>
                <a:gd name="T0" fmla="*/ 11124 w 21600"/>
                <a:gd name="T1" fmla="*/ 0 h 36395"/>
                <a:gd name="T2" fmla="*/ 12119 w 21600"/>
                <a:gd name="T3" fmla="*/ 36395 h 36395"/>
                <a:gd name="T4" fmla="*/ 0 w 21600"/>
                <a:gd name="T5" fmla="*/ 18515 h 36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6395" fill="none" extrusionOk="0">
                  <a:moveTo>
                    <a:pt x="11124" y="-1"/>
                  </a:moveTo>
                  <a:cubicBezTo>
                    <a:pt x="17623" y="3904"/>
                    <a:pt x="21600" y="10932"/>
                    <a:pt x="21600" y="18515"/>
                  </a:cubicBezTo>
                  <a:cubicBezTo>
                    <a:pt x="21600" y="25678"/>
                    <a:pt x="18048" y="32375"/>
                    <a:pt x="12118" y="36394"/>
                  </a:cubicBezTo>
                </a:path>
                <a:path w="21600" h="36395" stroke="0" extrusionOk="0">
                  <a:moveTo>
                    <a:pt x="11124" y="-1"/>
                  </a:moveTo>
                  <a:cubicBezTo>
                    <a:pt x="17623" y="3904"/>
                    <a:pt x="21600" y="10932"/>
                    <a:pt x="21600" y="18515"/>
                  </a:cubicBezTo>
                  <a:cubicBezTo>
                    <a:pt x="21600" y="25678"/>
                    <a:pt x="18048" y="32375"/>
                    <a:pt x="12118" y="36394"/>
                  </a:cubicBezTo>
                  <a:lnTo>
                    <a:pt x="0" y="18515"/>
                  </a:lnTo>
                  <a:close/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4694238" y="1554163"/>
              <a:ext cx="214312" cy="136525"/>
            </a:xfrm>
            <a:custGeom>
              <a:avLst/>
              <a:gdLst>
                <a:gd name="T0" fmla="*/ 0 w 135"/>
                <a:gd name="T1" fmla="*/ 0 h 86"/>
                <a:gd name="T2" fmla="*/ 106 w 135"/>
                <a:gd name="T3" fmla="*/ 86 h 86"/>
                <a:gd name="T4" fmla="*/ 135 w 135"/>
                <a:gd name="T5" fmla="*/ 19 h 86"/>
                <a:gd name="T6" fmla="*/ 0 w 135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86">
                  <a:moveTo>
                    <a:pt x="0" y="0"/>
                  </a:moveTo>
                  <a:lnTo>
                    <a:pt x="106" y="86"/>
                  </a:lnTo>
                  <a:lnTo>
                    <a:pt x="135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158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4740275" y="1676400"/>
              <a:ext cx="258762" cy="35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9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</a:rPr>
                <a:t>+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2955925" y="1528763"/>
            <a:ext cx="1014412" cy="1809750"/>
            <a:chOff x="2955925" y="1528763"/>
            <a:chExt cx="1014412" cy="1809750"/>
          </a:xfrm>
        </p:grpSpPr>
        <p:sp>
          <p:nvSpPr>
            <p:cNvPr id="18" name="Arc 11"/>
            <p:cNvSpPr>
              <a:spLocks/>
            </p:cNvSpPr>
            <p:nvPr/>
          </p:nvSpPr>
          <p:spPr bwMode="auto">
            <a:xfrm>
              <a:off x="2955925" y="1528763"/>
              <a:ext cx="1014412" cy="1666875"/>
            </a:xfrm>
            <a:custGeom>
              <a:avLst/>
              <a:gdLst>
                <a:gd name="G0" fmla="+- 21600 0 0"/>
                <a:gd name="G1" fmla="+- 20525 0 0"/>
                <a:gd name="G2" fmla="+- 21600 0 0"/>
                <a:gd name="T0" fmla="*/ 6012 w 21600"/>
                <a:gd name="T1" fmla="*/ 35477 h 35477"/>
                <a:gd name="T2" fmla="*/ 14872 w 21600"/>
                <a:gd name="T3" fmla="*/ 0 h 35477"/>
                <a:gd name="T4" fmla="*/ 21600 w 21600"/>
                <a:gd name="T5" fmla="*/ 20525 h 35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5477" fill="none" extrusionOk="0">
                  <a:moveTo>
                    <a:pt x="6011" y="35477"/>
                  </a:moveTo>
                  <a:cubicBezTo>
                    <a:pt x="2154" y="31455"/>
                    <a:pt x="0" y="26097"/>
                    <a:pt x="0" y="20525"/>
                  </a:cubicBezTo>
                  <a:cubicBezTo>
                    <a:pt x="0" y="11187"/>
                    <a:pt x="5999" y="2907"/>
                    <a:pt x="14871" y="-1"/>
                  </a:cubicBezTo>
                </a:path>
                <a:path w="21600" h="35477" stroke="0" extrusionOk="0">
                  <a:moveTo>
                    <a:pt x="6011" y="35477"/>
                  </a:moveTo>
                  <a:cubicBezTo>
                    <a:pt x="2154" y="31455"/>
                    <a:pt x="0" y="26097"/>
                    <a:pt x="0" y="20525"/>
                  </a:cubicBezTo>
                  <a:cubicBezTo>
                    <a:pt x="0" y="11187"/>
                    <a:pt x="5999" y="2907"/>
                    <a:pt x="14871" y="-1"/>
                  </a:cubicBezTo>
                  <a:lnTo>
                    <a:pt x="21600" y="20525"/>
                  </a:lnTo>
                  <a:close/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3184525" y="3140075"/>
              <a:ext cx="214312" cy="198438"/>
            </a:xfrm>
            <a:custGeom>
              <a:avLst/>
              <a:gdLst>
                <a:gd name="T0" fmla="*/ 135 w 135"/>
                <a:gd name="T1" fmla="*/ 125 h 125"/>
                <a:gd name="T2" fmla="*/ 48 w 135"/>
                <a:gd name="T3" fmla="*/ 0 h 125"/>
                <a:gd name="T4" fmla="*/ 0 w 135"/>
                <a:gd name="T5" fmla="*/ 68 h 125"/>
                <a:gd name="T6" fmla="*/ 135 w 135"/>
                <a:gd name="T7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25">
                  <a:moveTo>
                    <a:pt x="135" y="125"/>
                  </a:moveTo>
                  <a:lnTo>
                    <a:pt x="48" y="0"/>
                  </a:lnTo>
                  <a:lnTo>
                    <a:pt x="0" y="68"/>
                  </a:lnTo>
                  <a:lnTo>
                    <a:pt x="135" y="125"/>
                  </a:lnTo>
                  <a:close/>
                </a:path>
              </a:pathLst>
            </a:custGeom>
            <a:solidFill>
              <a:srgbClr val="0000FF"/>
            </a:solidFill>
            <a:ln w="158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3322638" y="2911475"/>
              <a:ext cx="198437" cy="35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9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</a:rPr>
                <a:t>-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4260850" y="3675063"/>
            <a:ext cx="1076325" cy="1814513"/>
            <a:chOff x="4260850" y="3675063"/>
            <a:chExt cx="1076325" cy="1814513"/>
          </a:xfrm>
        </p:grpSpPr>
        <p:sp>
          <p:nvSpPr>
            <p:cNvPr id="22" name="Arc 14"/>
            <p:cNvSpPr>
              <a:spLocks/>
            </p:cNvSpPr>
            <p:nvPr/>
          </p:nvSpPr>
          <p:spPr bwMode="auto">
            <a:xfrm>
              <a:off x="4260850" y="3675063"/>
              <a:ext cx="1076325" cy="1674813"/>
            </a:xfrm>
            <a:custGeom>
              <a:avLst/>
              <a:gdLst>
                <a:gd name="G0" fmla="+- 0 0 0"/>
                <a:gd name="G1" fmla="+- 17904 0 0"/>
                <a:gd name="G2" fmla="+- 21600 0 0"/>
                <a:gd name="T0" fmla="*/ 12083 w 21600"/>
                <a:gd name="T1" fmla="*/ 0 h 33626"/>
                <a:gd name="T2" fmla="*/ 14812 w 21600"/>
                <a:gd name="T3" fmla="*/ 33626 h 33626"/>
                <a:gd name="T4" fmla="*/ 0 w 21600"/>
                <a:gd name="T5" fmla="*/ 17904 h 33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3626" fill="none" extrusionOk="0">
                  <a:moveTo>
                    <a:pt x="12083" y="-1"/>
                  </a:moveTo>
                  <a:cubicBezTo>
                    <a:pt x="18033" y="4015"/>
                    <a:pt x="21600" y="10725"/>
                    <a:pt x="21600" y="17904"/>
                  </a:cubicBezTo>
                  <a:cubicBezTo>
                    <a:pt x="21600" y="23856"/>
                    <a:pt x="19143" y="29544"/>
                    <a:pt x="14811" y="33625"/>
                  </a:cubicBezTo>
                </a:path>
                <a:path w="21600" h="33626" stroke="0" extrusionOk="0">
                  <a:moveTo>
                    <a:pt x="12083" y="-1"/>
                  </a:moveTo>
                  <a:cubicBezTo>
                    <a:pt x="18033" y="4015"/>
                    <a:pt x="21600" y="10725"/>
                    <a:pt x="21600" y="17904"/>
                  </a:cubicBezTo>
                  <a:cubicBezTo>
                    <a:pt x="21600" y="23856"/>
                    <a:pt x="19143" y="29544"/>
                    <a:pt x="14811" y="33625"/>
                  </a:cubicBezTo>
                  <a:lnTo>
                    <a:pt x="0" y="17904"/>
                  </a:lnTo>
                  <a:close/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4832350" y="5307013"/>
              <a:ext cx="198437" cy="182563"/>
            </a:xfrm>
            <a:custGeom>
              <a:avLst/>
              <a:gdLst>
                <a:gd name="T0" fmla="*/ 0 w 125"/>
                <a:gd name="T1" fmla="*/ 115 h 115"/>
                <a:gd name="T2" fmla="*/ 125 w 125"/>
                <a:gd name="T3" fmla="*/ 67 h 115"/>
                <a:gd name="T4" fmla="*/ 86 w 125"/>
                <a:gd name="T5" fmla="*/ 0 h 115"/>
                <a:gd name="T6" fmla="*/ 0 w 125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115">
                  <a:moveTo>
                    <a:pt x="0" y="115"/>
                  </a:moveTo>
                  <a:lnTo>
                    <a:pt x="125" y="67"/>
                  </a:lnTo>
                  <a:lnTo>
                    <a:pt x="86" y="0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0000FF"/>
            </a:solidFill>
            <a:ln w="158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4" name="Rectangle 16"/>
            <p:cNvSpPr>
              <a:spLocks noChangeArrowheads="1"/>
            </p:cNvSpPr>
            <p:nvPr/>
          </p:nvSpPr>
          <p:spPr bwMode="auto">
            <a:xfrm>
              <a:off x="4816475" y="5048250"/>
              <a:ext cx="258762" cy="35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9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</a:rPr>
                <a:t>+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2925763" y="3675063"/>
            <a:ext cx="1090612" cy="1887537"/>
            <a:chOff x="2925763" y="3675063"/>
            <a:chExt cx="1090612" cy="1887537"/>
          </a:xfrm>
        </p:grpSpPr>
        <p:sp>
          <p:nvSpPr>
            <p:cNvPr id="26" name="Arc 17"/>
            <p:cNvSpPr>
              <a:spLocks/>
            </p:cNvSpPr>
            <p:nvPr/>
          </p:nvSpPr>
          <p:spPr bwMode="auto">
            <a:xfrm>
              <a:off x="2925763" y="3803650"/>
              <a:ext cx="1090612" cy="1758950"/>
            </a:xfrm>
            <a:custGeom>
              <a:avLst/>
              <a:gdLst>
                <a:gd name="G0" fmla="+- 21600 0 0"/>
                <a:gd name="G1" fmla="+- 15423 0 0"/>
                <a:gd name="G2" fmla="+- 21600 0 0"/>
                <a:gd name="T0" fmla="*/ 12110 w 21600"/>
                <a:gd name="T1" fmla="*/ 34827 h 34827"/>
                <a:gd name="T2" fmla="*/ 6478 w 21600"/>
                <a:gd name="T3" fmla="*/ 0 h 34827"/>
                <a:gd name="T4" fmla="*/ 21600 w 21600"/>
                <a:gd name="T5" fmla="*/ 15423 h 34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4827" fill="none" extrusionOk="0">
                  <a:moveTo>
                    <a:pt x="12110" y="34826"/>
                  </a:moveTo>
                  <a:cubicBezTo>
                    <a:pt x="4699" y="31202"/>
                    <a:pt x="0" y="23672"/>
                    <a:pt x="0" y="15423"/>
                  </a:cubicBezTo>
                  <a:cubicBezTo>
                    <a:pt x="0" y="9620"/>
                    <a:pt x="2334" y="4062"/>
                    <a:pt x="6477" y="-1"/>
                  </a:cubicBezTo>
                </a:path>
                <a:path w="21600" h="34827" stroke="0" extrusionOk="0">
                  <a:moveTo>
                    <a:pt x="12110" y="34826"/>
                  </a:moveTo>
                  <a:cubicBezTo>
                    <a:pt x="4699" y="31202"/>
                    <a:pt x="0" y="23672"/>
                    <a:pt x="0" y="15423"/>
                  </a:cubicBezTo>
                  <a:cubicBezTo>
                    <a:pt x="0" y="9620"/>
                    <a:pt x="2334" y="4062"/>
                    <a:pt x="6477" y="-1"/>
                  </a:cubicBezTo>
                  <a:lnTo>
                    <a:pt x="21600" y="15423"/>
                  </a:lnTo>
                  <a:close/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3214688" y="3675063"/>
              <a:ext cx="214312" cy="166688"/>
            </a:xfrm>
            <a:custGeom>
              <a:avLst/>
              <a:gdLst>
                <a:gd name="T0" fmla="*/ 135 w 135"/>
                <a:gd name="T1" fmla="*/ 0 h 105"/>
                <a:gd name="T2" fmla="*/ 0 w 135"/>
                <a:gd name="T3" fmla="*/ 48 h 105"/>
                <a:gd name="T4" fmla="*/ 48 w 135"/>
                <a:gd name="T5" fmla="*/ 105 h 105"/>
                <a:gd name="T6" fmla="*/ 135 w 135"/>
                <a:gd name="T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05">
                  <a:moveTo>
                    <a:pt x="135" y="0"/>
                  </a:moveTo>
                  <a:lnTo>
                    <a:pt x="0" y="48"/>
                  </a:lnTo>
                  <a:lnTo>
                    <a:pt x="48" y="105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000FF"/>
            </a:solidFill>
            <a:ln w="158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8" name="Rectangle 19"/>
            <p:cNvSpPr>
              <a:spLocks noChangeArrowheads="1"/>
            </p:cNvSpPr>
            <p:nvPr/>
          </p:nvSpPr>
          <p:spPr bwMode="auto">
            <a:xfrm>
              <a:off x="3322638" y="3827463"/>
              <a:ext cx="198437" cy="35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9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</a:rPr>
                <a:t>-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9" name="群組 28"/>
          <p:cNvGrpSpPr/>
          <p:nvPr/>
        </p:nvGrpSpPr>
        <p:grpSpPr>
          <a:xfrm>
            <a:off x="4657725" y="1446213"/>
            <a:ext cx="2325687" cy="2154525"/>
            <a:chOff x="4657725" y="1446213"/>
            <a:chExt cx="2325687" cy="2154525"/>
          </a:xfrm>
        </p:grpSpPr>
        <p:sp>
          <p:nvSpPr>
            <p:cNvPr id="30" name="Rectangle 20"/>
            <p:cNvSpPr>
              <a:spLocks noChangeArrowheads="1"/>
            </p:cNvSpPr>
            <p:nvPr/>
          </p:nvSpPr>
          <p:spPr bwMode="auto">
            <a:xfrm>
              <a:off x="6434138" y="3308350"/>
              <a:ext cx="487313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誠信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Arc 21"/>
            <p:cNvSpPr>
              <a:spLocks/>
            </p:cNvSpPr>
            <p:nvPr/>
          </p:nvSpPr>
          <p:spPr bwMode="auto">
            <a:xfrm>
              <a:off x="4657725" y="1446213"/>
              <a:ext cx="1971675" cy="2006600"/>
            </a:xfrm>
            <a:custGeom>
              <a:avLst/>
              <a:gdLst>
                <a:gd name="G0" fmla="+- 0 0 0"/>
                <a:gd name="G1" fmla="+- 21596 0 0"/>
                <a:gd name="G2" fmla="+- 21600 0 0"/>
                <a:gd name="T0" fmla="*/ 396 w 21225"/>
                <a:gd name="T1" fmla="*/ 0 h 21596"/>
                <a:gd name="T2" fmla="*/ 21225 w 21225"/>
                <a:gd name="T3" fmla="*/ 17588 h 21596"/>
                <a:gd name="T4" fmla="*/ 0 w 21225"/>
                <a:gd name="T5" fmla="*/ 21596 h 2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25" h="21596" fill="none" extrusionOk="0">
                  <a:moveTo>
                    <a:pt x="396" y="-1"/>
                  </a:moveTo>
                  <a:cubicBezTo>
                    <a:pt x="10629" y="187"/>
                    <a:pt x="19325" y="7530"/>
                    <a:pt x="21224" y="17588"/>
                  </a:cubicBezTo>
                </a:path>
                <a:path w="21225" h="21596" stroke="0" extrusionOk="0">
                  <a:moveTo>
                    <a:pt x="396" y="-1"/>
                  </a:moveTo>
                  <a:cubicBezTo>
                    <a:pt x="10629" y="187"/>
                    <a:pt x="19325" y="7530"/>
                    <a:pt x="21224" y="17588"/>
                  </a:cubicBezTo>
                  <a:lnTo>
                    <a:pt x="0" y="21596"/>
                  </a:lnTo>
                  <a:close/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2" name="Freeform 22"/>
            <p:cNvSpPr>
              <a:spLocks/>
            </p:cNvSpPr>
            <p:nvPr/>
          </p:nvSpPr>
          <p:spPr bwMode="auto">
            <a:xfrm>
              <a:off x="6570663" y="3063875"/>
              <a:ext cx="122237" cy="228600"/>
            </a:xfrm>
            <a:custGeom>
              <a:avLst/>
              <a:gdLst>
                <a:gd name="T0" fmla="*/ 58 w 77"/>
                <a:gd name="T1" fmla="*/ 144 h 144"/>
                <a:gd name="T2" fmla="*/ 77 w 77"/>
                <a:gd name="T3" fmla="*/ 0 h 144"/>
                <a:gd name="T4" fmla="*/ 0 w 77"/>
                <a:gd name="T5" fmla="*/ 10 h 144"/>
                <a:gd name="T6" fmla="*/ 58 w 77"/>
                <a:gd name="T7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144">
                  <a:moveTo>
                    <a:pt x="58" y="144"/>
                  </a:moveTo>
                  <a:lnTo>
                    <a:pt x="77" y="0"/>
                  </a:lnTo>
                  <a:lnTo>
                    <a:pt x="0" y="10"/>
                  </a:lnTo>
                  <a:lnTo>
                    <a:pt x="58" y="144"/>
                  </a:lnTo>
                  <a:close/>
                </a:path>
              </a:pathLst>
            </a:custGeom>
            <a:solidFill>
              <a:srgbClr val="0000FF"/>
            </a:solidFill>
            <a:ln w="158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3" name="Rectangle 23"/>
            <p:cNvSpPr>
              <a:spLocks noChangeArrowheads="1"/>
            </p:cNvSpPr>
            <p:nvPr/>
          </p:nvSpPr>
          <p:spPr bwMode="auto">
            <a:xfrm>
              <a:off x="6784975" y="2927350"/>
              <a:ext cx="198437" cy="35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9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</a:rPr>
                <a:t>-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4" name="群組 33"/>
          <p:cNvGrpSpPr/>
          <p:nvPr/>
        </p:nvGrpSpPr>
        <p:grpSpPr>
          <a:xfrm>
            <a:off x="3565525" y="3590925"/>
            <a:ext cx="3113088" cy="2387601"/>
            <a:chOff x="3565525" y="3590925"/>
            <a:chExt cx="3113088" cy="2387601"/>
          </a:xfrm>
        </p:grpSpPr>
        <p:sp>
          <p:nvSpPr>
            <p:cNvPr id="35" name="Rectangle 7"/>
            <p:cNvSpPr>
              <a:spLocks noChangeArrowheads="1"/>
            </p:cNvSpPr>
            <p:nvPr/>
          </p:nvSpPr>
          <p:spPr bwMode="auto">
            <a:xfrm>
              <a:off x="3565525" y="5505450"/>
              <a:ext cx="1461939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鞏固雙方安全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36" name="群組 35"/>
            <p:cNvGrpSpPr/>
            <p:nvPr/>
          </p:nvGrpSpPr>
          <p:grpSpPr>
            <a:xfrm>
              <a:off x="4595813" y="3590925"/>
              <a:ext cx="2082800" cy="2387601"/>
              <a:chOff x="4595813" y="3590925"/>
              <a:chExt cx="2082800" cy="2387601"/>
            </a:xfrm>
          </p:grpSpPr>
          <p:sp>
            <p:nvSpPr>
              <p:cNvPr id="37" name="Arc 24"/>
              <p:cNvSpPr>
                <a:spLocks/>
              </p:cNvSpPr>
              <p:nvPr/>
            </p:nvSpPr>
            <p:spPr bwMode="auto">
              <a:xfrm>
                <a:off x="4595813" y="3590925"/>
                <a:ext cx="2082800" cy="1974850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596 w 21596"/>
                  <a:gd name="T1" fmla="*/ 395 h 20477"/>
                  <a:gd name="T2" fmla="*/ 6875 w 21596"/>
                  <a:gd name="T3" fmla="*/ 20477 h 20477"/>
                  <a:gd name="T4" fmla="*/ 0 w 21596"/>
                  <a:gd name="T5" fmla="*/ 0 h 20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0477" fill="none" extrusionOk="0">
                    <a:moveTo>
                      <a:pt x="21596" y="395"/>
                    </a:moveTo>
                    <a:cubicBezTo>
                      <a:pt x="21429" y="9528"/>
                      <a:pt x="15534" y="17569"/>
                      <a:pt x="6874" y="20476"/>
                    </a:cubicBezTo>
                  </a:path>
                  <a:path w="21596" h="20477" stroke="0" extrusionOk="0">
                    <a:moveTo>
                      <a:pt x="21596" y="395"/>
                    </a:moveTo>
                    <a:cubicBezTo>
                      <a:pt x="21429" y="9528"/>
                      <a:pt x="15534" y="17569"/>
                      <a:pt x="6874" y="2047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8" name="Freeform 25"/>
              <p:cNvSpPr>
                <a:spLocks/>
              </p:cNvSpPr>
              <p:nvPr/>
            </p:nvSpPr>
            <p:spPr bwMode="auto">
              <a:xfrm>
                <a:off x="5060950" y="5505450"/>
                <a:ext cx="214312" cy="122238"/>
              </a:xfrm>
              <a:custGeom>
                <a:avLst/>
                <a:gdLst>
                  <a:gd name="T0" fmla="*/ 0 w 135"/>
                  <a:gd name="T1" fmla="*/ 77 h 77"/>
                  <a:gd name="T2" fmla="*/ 135 w 135"/>
                  <a:gd name="T3" fmla="*/ 77 h 77"/>
                  <a:gd name="T4" fmla="*/ 115 w 135"/>
                  <a:gd name="T5" fmla="*/ 0 h 77"/>
                  <a:gd name="T6" fmla="*/ 0 w 135"/>
                  <a:gd name="T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5" h="77">
                    <a:moveTo>
                      <a:pt x="0" y="77"/>
                    </a:moveTo>
                    <a:lnTo>
                      <a:pt x="135" y="77"/>
                    </a:lnTo>
                    <a:lnTo>
                      <a:pt x="115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00FF"/>
              </a:solidFill>
              <a:ln w="1587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9" name="Rectangle 26"/>
              <p:cNvSpPr>
                <a:spLocks noChangeArrowheads="1"/>
              </p:cNvSpPr>
              <p:nvPr/>
            </p:nvSpPr>
            <p:spPr bwMode="auto">
              <a:xfrm>
                <a:off x="5243513" y="5627688"/>
                <a:ext cx="258762" cy="350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TW" altLang="zh-TW" sz="1900" b="0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</a:rPr>
                  <a:t>+</a:t>
                </a:r>
                <a:endParaRPr kumimoji="0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pic>
        <p:nvPicPr>
          <p:cNvPr id="40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75" y="2225675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038" y="4314825"/>
            <a:ext cx="4873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988" y="3232150"/>
            <a:ext cx="4889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16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9908B-6C33-4725-B309-E922F9B23FF5}" type="slidenum">
              <a:rPr lang="en-US" altLang="zh-TW"/>
              <a:pPr>
                <a:defRPr/>
              </a:pPr>
              <a:t>13</a:t>
            </a:fld>
            <a:endParaRPr lang="en-US" altLang="zh-TW"/>
          </a:p>
        </p:txBody>
      </p:sp>
      <p:sp>
        <p:nvSpPr>
          <p:cNvPr id="198144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-242888"/>
            <a:ext cx="8229600" cy="1143001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再造你的心：回歸赤子之心</a:t>
            </a:r>
          </a:p>
        </p:txBody>
      </p:sp>
      <p:pic>
        <p:nvPicPr>
          <p:cNvPr id="198144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973138"/>
            <a:ext cx="4752975" cy="3022600"/>
          </a:xfrm>
          <a:noFill/>
        </p:spPr>
      </p:pic>
      <p:pic>
        <p:nvPicPr>
          <p:cNvPr id="198144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435600" y="620713"/>
            <a:ext cx="3302000" cy="2890837"/>
          </a:xfrm>
          <a:noFill/>
        </p:spPr>
      </p:pic>
      <p:pic>
        <p:nvPicPr>
          <p:cNvPr id="1981445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323850" y="4149725"/>
            <a:ext cx="3856038" cy="2171700"/>
          </a:xfrm>
          <a:noFill/>
        </p:spPr>
      </p:pic>
      <p:pic>
        <p:nvPicPr>
          <p:cNvPr id="1981446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5292725" y="3644900"/>
            <a:ext cx="3024188" cy="2784475"/>
          </a:xfrm>
          <a:noFill/>
        </p:spPr>
      </p:pic>
    </p:spTree>
    <p:extLst>
      <p:ext uri="{BB962C8B-B14F-4D97-AF65-F5344CB8AC3E}">
        <p14:creationId xmlns:p14="http://schemas.microsoft.com/office/powerpoint/2010/main" val="73154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98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198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3000"/>
                                        <p:tgtEl>
                                          <p:spTgt spid="198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3000"/>
                                        <p:tgtEl>
                                          <p:spTgt spid="198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dirty="0" smtClean="0">
                <a:solidFill>
                  <a:srgbClr val="FFFF00"/>
                </a:solidFill>
                <a:effectLst/>
                <a:latin typeface="lucida grande"/>
              </a:rPr>
              <a:t>赤子之心</a:t>
            </a:r>
            <a:r>
              <a:rPr lang="zh-TW" altLang="en-US" b="0" dirty="0">
                <a:solidFill>
                  <a:srgbClr val="FFFF00"/>
                </a:solidFill>
                <a:effectLst/>
                <a:latin typeface="lucida grande"/>
              </a:rPr>
              <a:t>是快樂與創新</a:t>
            </a:r>
            <a:r>
              <a:rPr lang="zh-TW" altLang="en-US" b="0" dirty="0" smtClean="0">
                <a:solidFill>
                  <a:srgbClr val="FFFF00"/>
                </a:solidFill>
                <a:effectLst/>
                <a:latin typeface="lucida grande"/>
              </a:rPr>
              <a:t>的</a:t>
            </a:r>
            <a:r>
              <a:rPr lang="zh-TW" altLang="en-US" b="0" dirty="0">
                <a:solidFill>
                  <a:srgbClr val="FFFF00"/>
                </a:solidFill>
                <a:effectLst/>
                <a:latin typeface="lucida grande"/>
              </a:rPr>
              <a:t>元素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E8DC0-38F5-412E-9145-FC533F28BA5D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  <p:pic>
        <p:nvPicPr>
          <p:cNvPr id="1026" name="Picture 2" descr="D:\李國光\個人\201309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183" y="1052736"/>
            <a:ext cx="691276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87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這一生至少當一次傻瓜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46777-F9B2-4BB9-9768-5F47D916C078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  <p:pic>
        <p:nvPicPr>
          <p:cNvPr id="2050" name="Picture 2" descr="D:\李國光\教材\01電影\這一生至少當一次傻瓜\0這一生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8062"/>
            <a:ext cx="766885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28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經營觀念再造：愛與願景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46777-F9B2-4BB9-9768-5F47D916C078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  <p:pic>
        <p:nvPicPr>
          <p:cNvPr id="3074" name="Picture 2" descr="D:\李國光\教材\01電影\這一生至少當一次傻瓜\1體弱妻子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320925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12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經營觀念再造：愛與願景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46777-F9B2-4BB9-9768-5F47D916C078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  <p:pic>
        <p:nvPicPr>
          <p:cNvPr id="4098" name="Picture 2" descr="D:\李國光\教材\01電影\這一生至少當一次傻瓜\2無農藥蘋果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59" y="1484784"/>
            <a:ext cx="793688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83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經營觀念再造：愛與願景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46777-F9B2-4BB9-9768-5F47D916C078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  <p:pic>
        <p:nvPicPr>
          <p:cNvPr id="5122" name="Picture 2" descr="D:\李國光\教材\01電影\這一生至少當一次傻瓜\3零收成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93688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13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經營觀念再造：愛與願景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46777-F9B2-4BB9-9768-5F47D916C078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  <p:pic>
        <p:nvPicPr>
          <p:cNvPr id="6146" name="Picture 2" descr="D:\李國光\教材\01電影\這一生至少當一次傻瓜\4內心崩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59" y="1412776"/>
            <a:ext cx="793688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13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0031E2-6919-43D7-87DC-3E490620FFE8}" type="slidenum">
              <a:rPr lang="en-US" altLang="zh-TW"/>
              <a:pPr>
                <a:defRPr/>
              </a:pPr>
              <a:t>2</a:t>
            </a:fld>
            <a:endParaRPr lang="en-US" altLang="zh-TW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013450"/>
            <a:chOff x="0" y="0"/>
            <a:chExt cx="5760" cy="3788"/>
          </a:xfrm>
        </p:grpSpPr>
        <p:sp>
          <p:nvSpPr>
            <p:cNvPr id="34820" name="Rectangle 3"/>
            <p:cNvSpPr>
              <a:spLocks noChangeArrowheads="1"/>
            </p:cNvSpPr>
            <p:nvPr/>
          </p:nvSpPr>
          <p:spPr bwMode="auto">
            <a:xfrm>
              <a:off x="432" y="0"/>
              <a:ext cx="4896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zh-TW" altLang="en-US" sz="4000" b="1">
                  <a:solidFill>
                    <a:schemeClr val="tx2"/>
                  </a:solidFill>
                  <a:latin typeface="Times New Roman" pitchFamily="18" charset="0"/>
                  <a:ea typeface="標楷體" pitchFamily="65" charset="-120"/>
                </a:rPr>
                <a:t>組織再造的三大構面</a:t>
              </a: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18" y="1926"/>
              <a:ext cx="5642" cy="384"/>
              <a:chOff x="118" y="1926"/>
              <a:chExt cx="5642" cy="384"/>
            </a:xfrm>
          </p:grpSpPr>
          <p:sp>
            <p:nvSpPr>
              <p:cNvPr id="34860" name="Text Box 5"/>
              <p:cNvSpPr txBox="1">
                <a:spLocks noChangeArrowheads="1"/>
              </p:cNvSpPr>
              <p:nvPr/>
            </p:nvSpPr>
            <p:spPr bwMode="auto">
              <a:xfrm>
                <a:off x="4956" y="2016"/>
                <a:ext cx="804" cy="269"/>
              </a:xfrm>
              <a:prstGeom prst="rect">
                <a:avLst/>
              </a:prstGeom>
              <a:solidFill>
                <a:srgbClr val="9696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TW" altLang="en-US" sz="2200">
                    <a:solidFill>
                      <a:srgbClr val="CCECFF"/>
                    </a:solidFill>
                    <a:latin typeface="Times New Roman" pitchFamily="18" charset="0"/>
                    <a:ea typeface="標楷體" pitchFamily="65" charset="-120"/>
                  </a:rPr>
                  <a:t>管理</a:t>
                </a:r>
                <a:r>
                  <a:rPr lang="zh-TW" altLang="en-US" sz="2000">
                    <a:solidFill>
                      <a:srgbClr val="CCECFF"/>
                    </a:solidFill>
                    <a:latin typeface="Times New Roman" pitchFamily="18" charset="0"/>
                    <a:ea typeface="標楷體" pitchFamily="65" charset="-120"/>
                  </a:rPr>
                  <a:t>再</a:t>
                </a:r>
                <a:r>
                  <a:rPr lang="zh-TW" altLang="en-US" sz="2200">
                    <a:solidFill>
                      <a:srgbClr val="CCECFF"/>
                    </a:solidFill>
                    <a:latin typeface="Times New Roman" pitchFamily="18" charset="0"/>
                    <a:ea typeface="標楷體" pitchFamily="65" charset="-120"/>
                  </a:rPr>
                  <a:t>造</a:t>
                </a:r>
              </a:p>
            </p:txBody>
          </p:sp>
          <p:sp>
            <p:nvSpPr>
              <p:cNvPr id="34861" name="Text Box 6"/>
              <p:cNvSpPr txBox="1">
                <a:spLocks noChangeArrowheads="1"/>
              </p:cNvSpPr>
              <p:nvPr/>
            </p:nvSpPr>
            <p:spPr bwMode="auto">
              <a:xfrm>
                <a:off x="118" y="1974"/>
                <a:ext cx="996" cy="269"/>
              </a:xfrm>
              <a:prstGeom prst="rect">
                <a:avLst/>
              </a:prstGeom>
              <a:solidFill>
                <a:srgbClr val="9696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TW" altLang="en-US" sz="2200">
                    <a:solidFill>
                      <a:srgbClr val="CCECFF"/>
                    </a:solidFill>
                    <a:latin typeface="Times New Roman" pitchFamily="18" charset="0"/>
                    <a:ea typeface="標楷體" pitchFamily="65" charset="-120"/>
                  </a:rPr>
                  <a:t>管理方法面</a:t>
                </a:r>
              </a:p>
            </p:txBody>
          </p:sp>
          <p:sp>
            <p:nvSpPr>
              <p:cNvPr id="34862" name="Rectangle 7"/>
              <p:cNvSpPr>
                <a:spLocks noChangeArrowheads="1"/>
              </p:cNvSpPr>
              <p:nvPr/>
            </p:nvSpPr>
            <p:spPr bwMode="auto">
              <a:xfrm>
                <a:off x="1126" y="1926"/>
                <a:ext cx="1104" cy="384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zh-TW" altLang="en-US" sz="2400" b="1">
                    <a:solidFill>
                      <a:srgbClr val="CCECFF"/>
                    </a:solidFill>
                    <a:latin typeface="Times New Roman" pitchFamily="18" charset="0"/>
                    <a:ea typeface="標楷體" pitchFamily="65" charset="-120"/>
                  </a:rPr>
                  <a:t>經營策略</a:t>
                </a:r>
              </a:p>
            </p:txBody>
          </p:sp>
          <p:sp>
            <p:nvSpPr>
              <p:cNvPr id="34863" name="Rectangle 8"/>
              <p:cNvSpPr>
                <a:spLocks noChangeArrowheads="1"/>
              </p:cNvSpPr>
              <p:nvPr/>
            </p:nvSpPr>
            <p:spPr bwMode="auto">
              <a:xfrm>
                <a:off x="3862" y="1926"/>
                <a:ext cx="1104" cy="384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zh-TW" altLang="en-US" sz="2200" b="1">
                    <a:solidFill>
                      <a:srgbClr val="CCECFF"/>
                    </a:solidFill>
                    <a:latin typeface="Times New Roman" pitchFamily="18" charset="0"/>
                    <a:ea typeface="標楷體" pitchFamily="65" charset="-120"/>
                  </a:rPr>
                  <a:t>資源運用方法</a:t>
                </a:r>
              </a:p>
            </p:txBody>
          </p:sp>
          <p:sp>
            <p:nvSpPr>
              <p:cNvPr id="34864" name="Rectangle 9"/>
              <p:cNvSpPr>
                <a:spLocks noChangeArrowheads="1"/>
              </p:cNvSpPr>
              <p:nvPr/>
            </p:nvSpPr>
            <p:spPr bwMode="auto">
              <a:xfrm>
                <a:off x="2518" y="1926"/>
                <a:ext cx="1104" cy="384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zh-TW" altLang="en-US" sz="2200" b="1">
                    <a:solidFill>
                      <a:srgbClr val="CCECFF"/>
                    </a:solidFill>
                    <a:latin typeface="Times New Roman" pitchFamily="18" charset="0"/>
                    <a:ea typeface="標楷體" pitchFamily="65" charset="-120"/>
                  </a:rPr>
                  <a:t>營運管理方法</a:t>
                </a:r>
              </a:p>
            </p:txBody>
          </p:sp>
          <p:sp>
            <p:nvSpPr>
              <p:cNvPr id="34865" name="Line 10"/>
              <p:cNvSpPr>
                <a:spLocks noChangeShapeType="1"/>
              </p:cNvSpPr>
              <p:nvPr/>
            </p:nvSpPr>
            <p:spPr bwMode="auto">
              <a:xfrm>
                <a:off x="2230" y="211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4866" name="Line 11"/>
              <p:cNvSpPr>
                <a:spLocks noChangeShapeType="1"/>
              </p:cNvSpPr>
              <p:nvPr/>
            </p:nvSpPr>
            <p:spPr bwMode="auto">
              <a:xfrm>
                <a:off x="3622" y="2118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1206" y="3504"/>
              <a:ext cx="3604" cy="284"/>
              <a:chOff x="1206" y="3504"/>
              <a:chExt cx="3604" cy="284"/>
            </a:xfrm>
          </p:grpSpPr>
          <p:sp>
            <p:nvSpPr>
              <p:cNvPr id="34857" name="Text Box 13"/>
              <p:cNvSpPr txBox="1">
                <a:spLocks noChangeArrowheads="1"/>
              </p:cNvSpPr>
              <p:nvPr/>
            </p:nvSpPr>
            <p:spPr bwMode="auto">
              <a:xfrm>
                <a:off x="1206" y="3519"/>
                <a:ext cx="820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zh-TW" altLang="en-US" sz="2200">
                    <a:solidFill>
                      <a:srgbClr val="CCECFF"/>
                    </a:solidFill>
                    <a:latin typeface="Times New Roman" pitchFamily="18" charset="0"/>
                    <a:ea typeface="標楷體" pitchFamily="65" charset="-120"/>
                  </a:rPr>
                  <a:t>經營典範</a:t>
                </a:r>
              </a:p>
            </p:txBody>
          </p:sp>
          <p:sp>
            <p:nvSpPr>
              <p:cNvPr id="34858" name="Text Box 14"/>
              <p:cNvSpPr txBox="1">
                <a:spLocks noChangeArrowheads="1"/>
              </p:cNvSpPr>
              <p:nvPr/>
            </p:nvSpPr>
            <p:spPr bwMode="auto">
              <a:xfrm>
                <a:off x="2598" y="3504"/>
                <a:ext cx="820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zh-TW" altLang="en-US" sz="2200">
                    <a:solidFill>
                      <a:srgbClr val="CCECFF"/>
                    </a:solidFill>
                    <a:latin typeface="Times New Roman" pitchFamily="18" charset="0"/>
                    <a:ea typeface="標楷體" pitchFamily="65" charset="-120"/>
                  </a:rPr>
                  <a:t>管理典範</a:t>
                </a:r>
              </a:p>
            </p:txBody>
          </p:sp>
          <p:sp>
            <p:nvSpPr>
              <p:cNvPr id="34859" name="Text Box 15"/>
              <p:cNvSpPr txBox="1">
                <a:spLocks noChangeArrowheads="1"/>
              </p:cNvSpPr>
              <p:nvPr/>
            </p:nvSpPr>
            <p:spPr bwMode="auto">
              <a:xfrm>
                <a:off x="3990" y="3504"/>
                <a:ext cx="820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zh-TW" altLang="en-US" sz="2200">
                    <a:solidFill>
                      <a:srgbClr val="CCECFF"/>
                    </a:solidFill>
                    <a:latin typeface="Times New Roman" pitchFamily="18" charset="0"/>
                    <a:ea typeface="標楷體" pitchFamily="65" charset="-120"/>
                  </a:rPr>
                  <a:t>科技典範</a:t>
                </a:r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118" y="912"/>
              <a:ext cx="5642" cy="1014"/>
              <a:chOff x="118" y="912"/>
              <a:chExt cx="5642" cy="1014"/>
            </a:xfrm>
          </p:grpSpPr>
          <p:grpSp>
            <p:nvGrpSpPr>
              <p:cNvPr id="6" name="Group 17"/>
              <p:cNvGrpSpPr>
                <a:grpSpLocks/>
              </p:cNvGrpSpPr>
              <p:nvPr/>
            </p:nvGrpSpPr>
            <p:grpSpPr bwMode="auto">
              <a:xfrm>
                <a:off x="118" y="912"/>
                <a:ext cx="5642" cy="390"/>
                <a:chOff x="118" y="912"/>
                <a:chExt cx="5642" cy="390"/>
              </a:xfrm>
            </p:grpSpPr>
            <p:sp>
              <p:nvSpPr>
                <p:cNvPr id="34850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18" y="966"/>
                  <a:ext cx="996" cy="269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zh-TW" altLang="en-US" sz="2200">
                      <a:solidFill>
                        <a:schemeClr val="bg2"/>
                      </a:solidFill>
                      <a:latin typeface="Times New Roman" pitchFamily="18" charset="0"/>
                      <a:ea typeface="標楷體" pitchFamily="65" charset="-120"/>
                    </a:rPr>
                    <a:t>實體結構面</a:t>
                  </a:r>
                </a:p>
              </p:txBody>
            </p:sp>
            <p:sp>
              <p:nvSpPr>
                <p:cNvPr id="34851" name="Rectangle 19"/>
                <p:cNvSpPr>
                  <a:spLocks noChangeArrowheads="1"/>
                </p:cNvSpPr>
                <p:nvPr/>
              </p:nvSpPr>
              <p:spPr bwMode="auto">
                <a:xfrm>
                  <a:off x="1126" y="918"/>
                  <a:ext cx="1104" cy="38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zh-TW" altLang="en-US" sz="2400" b="1">
                      <a:solidFill>
                        <a:schemeClr val="bg2"/>
                      </a:solidFill>
                      <a:latin typeface="Times New Roman" pitchFamily="18" charset="0"/>
                      <a:ea typeface="標楷體" pitchFamily="65" charset="-120"/>
                    </a:rPr>
                    <a:t>組織結構</a:t>
                  </a:r>
                </a:p>
              </p:txBody>
            </p:sp>
            <p:sp>
              <p:nvSpPr>
                <p:cNvPr id="34852" name="Rectangle 20"/>
                <p:cNvSpPr>
                  <a:spLocks noChangeArrowheads="1"/>
                </p:cNvSpPr>
                <p:nvPr/>
              </p:nvSpPr>
              <p:spPr bwMode="auto">
                <a:xfrm>
                  <a:off x="3862" y="918"/>
                  <a:ext cx="1056" cy="38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zh-TW" altLang="en-US" sz="2400" b="1">
                      <a:solidFill>
                        <a:schemeClr val="bg2"/>
                      </a:solidFill>
                      <a:latin typeface="Times New Roman" pitchFamily="18" charset="0"/>
                      <a:ea typeface="標楷體" pitchFamily="65" charset="-120"/>
                    </a:rPr>
                    <a:t>設施結構</a:t>
                  </a:r>
                </a:p>
              </p:txBody>
            </p:sp>
            <p:sp>
              <p:nvSpPr>
                <p:cNvPr id="34853" name="Rectangle 21"/>
                <p:cNvSpPr>
                  <a:spLocks noChangeArrowheads="1"/>
                </p:cNvSpPr>
                <p:nvPr/>
              </p:nvSpPr>
              <p:spPr bwMode="auto">
                <a:xfrm>
                  <a:off x="2518" y="918"/>
                  <a:ext cx="1056" cy="38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zh-TW" altLang="en-US" sz="2400" b="1">
                      <a:solidFill>
                        <a:schemeClr val="bg2"/>
                      </a:solidFill>
                      <a:latin typeface="Times New Roman" pitchFamily="18" charset="0"/>
                      <a:ea typeface="標楷體" pitchFamily="65" charset="-120"/>
                    </a:rPr>
                    <a:t>流程結構</a:t>
                  </a:r>
                </a:p>
              </p:txBody>
            </p:sp>
            <p:sp>
              <p:nvSpPr>
                <p:cNvPr id="34854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4956" y="912"/>
                  <a:ext cx="804" cy="269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zh-TW" altLang="en-US" sz="2200">
                      <a:solidFill>
                        <a:schemeClr val="bg2"/>
                      </a:solidFill>
                      <a:latin typeface="Times New Roman" pitchFamily="18" charset="0"/>
                      <a:ea typeface="標楷體" pitchFamily="65" charset="-120"/>
                    </a:rPr>
                    <a:t>實體</a:t>
                  </a:r>
                  <a:r>
                    <a:rPr lang="zh-TW" altLang="en-US" sz="2000">
                      <a:solidFill>
                        <a:schemeClr val="bg2"/>
                      </a:solidFill>
                      <a:latin typeface="Times New Roman" pitchFamily="18" charset="0"/>
                      <a:ea typeface="標楷體" pitchFamily="65" charset="-120"/>
                    </a:rPr>
                    <a:t>再</a:t>
                  </a:r>
                  <a:r>
                    <a:rPr lang="zh-TW" altLang="en-US" sz="2200">
                      <a:solidFill>
                        <a:schemeClr val="bg2"/>
                      </a:solidFill>
                      <a:latin typeface="Times New Roman" pitchFamily="18" charset="0"/>
                      <a:ea typeface="標楷體" pitchFamily="65" charset="-120"/>
                    </a:rPr>
                    <a:t>造</a:t>
                  </a:r>
                </a:p>
              </p:txBody>
            </p:sp>
            <p:sp>
              <p:nvSpPr>
                <p:cNvPr id="34855" name="Line 23"/>
                <p:cNvSpPr>
                  <a:spLocks noChangeShapeType="1"/>
                </p:cNvSpPr>
                <p:nvPr/>
              </p:nvSpPr>
              <p:spPr bwMode="auto">
                <a:xfrm>
                  <a:off x="2230" y="111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4856" name="Line 24"/>
                <p:cNvSpPr>
                  <a:spLocks noChangeShapeType="1"/>
                </p:cNvSpPr>
                <p:nvPr/>
              </p:nvSpPr>
              <p:spPr bwMode="auto">
                <a:xfrm>
                  <a:off x="3574" y="111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34845" name="Line 25"/>
              <p:cNvSpPr>
                <a:spLocks noChangeShapeType="1"/>
              </p:cNvSpPr>
              <p:nvPr/>
            </p:nvSpPr>
            <p:spPr bwMode="auto">
              <a:xfrm>
                <a:off x="1606" y="1302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4846" name="Line 26"/>
              <p:cNvSpPr>
                <a:spLocks noChangeShapeType="1"/>
              </p:cNvSpPr>
              <p:nvPr/>
            </p:nvSpPr>
            <p:spPr bwMode="auto">
              <a:xfrm>
                <a:off x="3046" y="1302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4847" name="Line 27"/>
              <p:cNvSpPr>
                <a:spLocks noChangeShapeType="1"/>
              </p:cNvSpPr>
              <p:nvPr/>
            </p:nvSpPr>
            <p:spPr bwMode="auto">
              <a:xfrm>
                <a:off x="4438" y="1302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4848" name="Line 28"/>
              <p:cNvSpPr>
                <a:spLocks noChangeShapeType="1"/>
              </p:cNvSpPr>
              <p:nvPr/>
            </p:nvSpPr>
            <p:spPr bwMode="auto">
              <a:xfrm flipV="1">
                <a:off x="3606" y="1296"/>
                <a:ext cx="240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4849" name="Line 29"/>
              <p:cNvSpPr>
                <a:spLocks noChangeShapeType="1"/>
              </p:cNvSpPr>
              <p:nvPr/>
            </p:nvSpPr>
            <p:spPr bwMode="auto">
              <a:xfrm>
                <a:off x="2214" y="1296"/>
                <a:ext cx="28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7" name="Group 30"/>
            <p:cNvGrpSpPr>
              <a:grpSpLocks/>
            </p:cNvGrpSpPr>
            <p:nvPr/>
          </p:nvGrpSpPr>
          <p:grpSpPr bwMode="auto">
            <a:xfrm>
              <a:off x="118" y="2304"/>
              <a:ext cx="5642" cy="1056"/>
              <a:chOff x="118" y="2304"/>
              <a:chExt cx="5642" cy="1056"/>
            </a:xfrm>
          </p:grpSpPr>
          <p:grpSp>
            <p:nvGrpSpPr>
              <p:cNvPr id="8" name="Group 31"/>
              <p:cNvGrpSpPr>
                <a:grpSpLocks/>
              </p:cNvGrpSpPr>
              <p:nvPr/>
            </p:nvGrpSpPr>
            <p:grpSpPr bwMode="auto">
              <a:xfrm>
                <a:off x="118" y="2976"/>
                <a:ext cx="5642" cy="384"/>
                <a:chOff x="118" y="2982"/>
                <a:chExt cx="5642" cy="384"/>
              </a:xfrm>
            </p:grpSpPr>
            <p:sp>
              <p:nvSpPr>
                <p:cNvPr id="34837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118" y="3030"/>
                  <a:ext cx="996" cy="26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zh-TW" altLang="en-US" sz="2200">
                      <a:latin typeface="Times New Roman" pitchFamily="18" charset="0"/>
                      <a:ea typeface="標楷體" pitchFamily="65" charset="-120"/>
                    </a:rPr>
                    <a:t>價值信念面</a:t>
                  </a:r>
                </a:p>
              </p:txBody>
            </p:sp>
            <p:sp>
              <p:nvSpPr>
                <p:cNvPr id="34838" name="Rectangle 33"/>
                <p:cNvSpPr>
                  <a:spLocks noChangeArrowheads="1"/>
                </p:cNvSpPr>
                <p:nvPr/>
              </p:nvSpPr>
              <p:spPr bwMode="auto">
                <a:xfrm>
                  <a:off x="1126" y="2982"/>
                  <a:ext cx="1104" cy="384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zh-TW" altLang="en-US" sz="2400" b="1">
                      <a:latin typeface="Times New Roman" pitchFamily="18" charset="0"/>
                      <a:ea typeface="標楷體" pitchFamily="65" charset="-120"/>
                    </a:rPr>
                    <a:t>經營理念</a:t>
                  </a:r>
                </a:p>
              </p:txBody>
            </p:sp>
            <p:sp>
              <p:nvSpPr>
                <p:cNvPr id="34839" name="Rectangle 34"/>
                <p:cNvSpPr>
                  <a:spLocks noChangeArrowheads="1"/>
                </p:cNvSpPr>
                <p:nvPr/>
              </p:nvSpPr>
              <p:spPr bwMode="auto">
                <a:xfrm>
                  <a:off x="3862" y="2982"/>
                  <a:ext cx="1056" cy="384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zh-TW" altLang="en-US" sz="2400" b="1">
                      <a:latin typeface="Times New Roman" pitchFamily="18" charset="0"/>
                      <a:ea typeface="標楷體" pitchFamily="65" charset="-120"/>
                    </a:rPr>
                    <a:t>科技知識</a:t>
                  </a:r>
                </a:p>
              </p:txBody>
            </p:sp>
            <p:sp>
              <p:nvSpPr>
                <p:cNvPr id="34840" name="Rectangle 35"/>
                <p:cNvSpPr>
                  <a:spLocks noChangeArrowheads="1"/>
                </p:cNvSpPr>
                <p:nvPr/>
              </p:nvSpPr>
              <p:spPr bwMode="auto">
                <a:xfrm>
                  <a:off x="2518" y="2982"/>
                  <a:ext cx="1056" cy="384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zh-TW" altLang="en-US" sz="2400" b="1">
                      <a:latin typeface="Times New Roman" pitchFamily="18" charset="0"/>
                      <a:ea typeface="標楷體" pitchFamily="65" charset="-120"/>
                    </a:rPr>
                    <a:t>管理信念</a:t>
                  </a:r>
                </a:p>
              </p:txBody>
            </p:sp>
            <p:sp>
              <p:nvSpPr>
                <p:cNvPr id="34841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4956" y="3024"/>
                  <a:ext cx="804" cy="26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zh-TW" altLang="en-US" sz="2200">
                      <a:latin typeface="Times New Roman" pitchFamily="18" charset="0"/>
                      <a:ea typeface="標楷體" pitchFamily="65" charset="-120"/>
                    </a:rPr>
                    <a:t>思想</a:t>
                  </a:r>
                  <a:r>
                    <a:rPr lang="zh-TW" altLang="en-US" sz="2000">
                      <a:latin typeface="Times New Roman" pitchFamily="18" charset="0"/>
                      <a:ea typeface="標楷體" pitchFamily="65" charset="-120"/>
                    </a:rPr>
                    <a:t>再</a:t>
                  </a:r>
                  <a:r>
                    <a:rPr lang="zh-TW" altLang="en-US" sz="2200">
                      <a:latin typeface="Times New Roman" pitchFamily="18" charset="0"/>
                      <a:ea typeface="標楷體" pitchFamily="65" charset="-120"/>
                    </a:rPr>
                    <a:t>造</a:t>
                  </a:r>
                </a:p>
              </p:txBody>
            </p:sp>
            <p:sp>
              <p:nvSpPr>
                <p:cNvPr id="34842" name="Line 37"/>
                <p:cNvSpPr>
                  <a:spLocks noChangeShapeType="1"/>
                </p:cNvSpPr>
                <p:nvPr/>
              </p:nvSpPr>
              <p:spPr bwMode="auto">
                <a:xfrm>
                  <a:off x="2230" y="317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4843" name="Line 38"/>
                <p:cNvSpPr>
                  <a:spLocks noChangeShapeType="1"/>
                </p:cNvSpPr>
                <p:nvPr/>
              </p:nvSpPr>
              <p:spPr bwMode="auto">
                <a:xfrm>
                  <a:off x="3574" y="317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34832" name="Line 39"/>
              <p:cNvSpPr>
                <a:spLocks noChangeShapeType="1"/>
              </p:cNvSpPr>
              <p:nvPr/>
            </p:nvSpPr>
            <p:spPr bwMode="auto">
              <a:xfrm>
                <a:off x="1606" y="2310"/>
                <a:ext cx="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4833" name="Line 40"/>
              <p:cNvSpPr>
                <a:spLocks noChangeShapeType="1"/>
              </p:cNvSpPr>
              <p:nvPr/>
            </p:nvSpPr>
            <p:spPr bwMode="auto">
              <a:xfrm>
                <a:off x="3046" y="2310"/>
                <a:ext cx="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4834" name="Line 41"/>
              <p:cNvSpPr>
                <a:spLocks noChangeShapeType="1"/>
              </p:cNvSpPr>
              <p:nvPr/>
            </p:nvSpPr>
            <p:spPr bwMode="auto">
              <a:xfrm>
                <a:off x="4438" y="2310"/>
                <a:ext cx="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4835" name="Line 42"/>
              <p:cNvSpPr>
                <a:spLocks noChangeShapeType="1"/>
              </p:cNvSpPr>
              <p:nvPr/>
            </p:nvSpPr>
            <p:spPr bwMode="auto">
              <a:xfrm>
                <a:off x="3648" y="2304"/>
                <a:ext cx="24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4836" name="Line 43"/>
              <p:cNvSpPr>
                <a:spLocks noChangeShapeType="1"/>
              </p:cNvSpPr>
              <p:nvPr/>
            </p:nvSpPr>
            <p:spPr bwMode="auto">
              <a:xfrm flipH="1">
                <a:off x="2214" y="2304"/>
                <a:ext cx="288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9" name="Group 44"/>
            <p:cNvGrpSpPr>
              <a:grpSpLocks/>
            </p:cNvGrpSpPr>
            <p:nvPr/>
          </p:nvGrpSpPr>
          <p:grpSpPr bwMode="auto">
            <a:xfrm>
              <a:off x="0" y="624"/>
              <a:ext cx="5760" cy="1536"/>
              <a:chOff x="0" y="624"/>
              <a:chExt cx="5760" cy="1536"/>
            </a:xfrm>
          </p:grpSpPr>
          <p:sp>
            <p:nvSpPr>
              <p:cNvPr id="34829" name="Rectangle 45"/>
              <p:cNvSpPr>
                <a:spLocks noChangeArrowheads="1"/>
              </p:cNvSpPr>
              <p:nvPr/>
            </p:nvSpPr>
            <p:spPr bwMode="auto">
              <a:xfrm>
                <a:off x="0" y="816"/>
                <a:ext cx="5760" cy="1344"/>
              </a:xfrm>
              <a:prstGeom prst="rect">
                <a:avLst/>
              </a:prstGeom>
              <a:noFill/>
              <a:ln w="76200">
                <a:solidFill>
                  <a:srgbClr val="FF66FF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zh-TW" altLang="zh-TW" sz="200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34830" name="Text Box 46"/>
              <p:cNvSpPr txBox="1">
                <a:spLocks noChangeArrowheads="1"/>
              </p:cNvSpPr>
              <p:nvPr/>
            </p:nvSpPr>
            <p:spPr bwMode="auto">
              <a:xfrm>
                <a:off x="1840" y="624"/>
                <a:ext cx="2356" cy="250"/>
              </a:xfrm>
              <a:prstGeom prst="rect">
                <a:avLst/>
              </a:prstGeom>
              <a:solidFill>
                <a:srgbClr val="FF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TW" altLang="en-US" sz="2000" b="1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</a:rPr>
                  <a:t>再造的第二層次：流程管理再造</a:t>
                </a:r>
              </a:p>
            </p:txBody>
          </p:sp>
        </p:grpSp>
        <p:grpSp>
          <p:nvGrpSpPr>
            <p:cNvPr id="10" name="Group 47"/>
            <p:cNvGrpSpPr>
              <a:grpSpLocks/>
            </p:cNvGrpSpPr>
            <p:nvPr/>
          </p:nvGrpSpPr>
          <p:grpSpPr bwMode="auto">
            <a:xfrm>
              <a:off x="0" y="1920"/>
              <a:ext cx="5760" cy="1632"/>
              <a:chOff x="0" y="2208"/>
              <a:chExt cx="5760" cy="1344"/>
            </a:xfrm>
          </p:grpSpPr>
          <p:sp>
            <p:nvSpPr>
              <p:cNvPr id="34827" name="Rectangle 48"/>
              <p:cNvSpPr>
                <a:spLocks noChangeArrowheads="1"/>
              </p:cNvSpPr>
              <p:nvPr/>
            </p:nvSpPr>
            <p:spPr bwMode="auto">
              <a:xfrm>
                <a:off x="0" y="2208"/>
                <a:ext cx="5760" cy="1344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34828" name="Text Box 49"/>
              <p:cNvSpPr txBox="1">
                <a:spLocks noChangeArrowheads="1"/>
              </p:cNvSpPr>
              <p:nvPr/>
            </p:nvSpPr>
            <p:spPr bwMode="auto">
              <a:xfrm>
                <a:off x="1888" y="2256"/>
                <a:ext cx="2356" cy="20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TW" altLang="en-US" sz="2000" b="1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</a:rPr>
                  <a:t>再造的第一層次：經營觀念再造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經營觀念再造：愛與願景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46777-F9B2-4BB9-9768-5F47D916C078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  <p:pic>
        <p:nvPicPr>
          <p:cNvPr id="7170" name="Picture 2" descr="D:\李國光\教材\01電影\這一生至少當一次傻瓜\5放棄吧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59" y="1196752"/>
            <a:ext cx="793688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23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經營觀念再造：愛與願景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46777-F9B2-4BB9-9768-5F47D916C078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  <p:pic>
        <p:nvPicPr>
          <p:cNvPr id="8194" name="Picture 2" descr="D:\李國光\教材\01電影\這一生至少當一次傻瓜\6不放棄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06489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58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經營觀念再造：愛與願景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46777-F9B2-4BB9-9768-5F47D916C078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  <p:pic>
        <p:nvPicPr>
          <p:cNvPr id="9218" name="Picture 2" descr="D:\李國光\教材\01電影\這一生至少當一次傻瓜\7絕對不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59" y="1196752"/>
            <a:ext cx="793688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12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流程再造：付出與堅持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46777-F9B2-4BB9-9768-5F47D916C078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  <p:pic>
        <p:nvPicPr>
          <p:cNvPr id="10242" name="Picture 2" descr="D:\李國光\教材\01電影\這一生至少當一次傻瓜\8赴戰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59" y="1556792"/>
            <a:ext cx="793688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19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流程再造：付出與堅持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46777-F9B2-4BB9-9768-5F47D916C078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  <p:pic>
        <p:nvPicPr>
          <p:cNvPr id="11266" name="Picture 2" descr="D:\李國光\教材\01電影\這一生至少當一次傻瓜\9父母付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59" y="1196752"/>
            <a:ext cx="793688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43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流程再造：付出與堅持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46777-F9B2-4BB9-9768-5F47D916C078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  <p:pic>
        <p:nvPicPr>
          <p:cNvPr id="12290" name="Picture 2" descr="D:\李國光\教材\01電影\這一生至少當一次傻瓜\10子女付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73" y="1268760"/>
            <a:ext cx="768085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33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流程再造：付出與堅持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46777-F9B2-4BB9-9768-5F47D916C078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  <p:pic>
        <p:nvPicPr>
          <p:cNvPr id="13314" name="Picture 2" descr="D:\李國光\教材\01電影\這一生至少當一次傻瓜\11妻子付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201252"/>
            <a:ext cx="7800867" cy="438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8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流程再造：付出與堅持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46777-F9B2-4BB9-9768-5F47D916C078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  <p:pic>
        <p:nvPicPr>
          <p:cNvPr id="15362" name="Picture 2" descr="D:\李國光\教材\01電影\這一生至少當一次傻瓜\12奮鬥11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45" y="1268760"/>
            <a:ext cx="832092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29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流程再造：付出與堅持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46777-F9B2-4BB9-9768-5F47D916C078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  <p:pic>
        <p:nvPicPr>
          <p:cNvPr id="14338" name="Picture 2" descr="D:\李國光\教材\01電影\這一生至少當一次傻瓜\12發現方法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73" y="1268760"/>
            <a:ext cx="768085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15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流程再造：付出與堅持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46777-F9B2-4BB9-9768-5F47D916C078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  <p:pic>
        <p:nvPicPr>
          <p:cNvPr id="16386" name="Picture 2" descr="D:\李國光\教材\01電影\這一生至少當一次傻瓜\13用愛培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296810" cy="459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7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E61B98-4786-448D-8482-E2416F63BCC4}" type="slidenum">
              <a:rPr lang="en-US" altLang="zh-TW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169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solidFill>
                  <a:srgbClr val="FFFF00"/>
                </a:solidFill>
              </a:rPr>
              <a:t>再造第一層次：經營觀念再造</a:t>
            </a:r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762000" y="1295400"/>
            <a:ext cx="7239000" cy="4848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3038475" y="1323975"/>
            <a:ext cx="3467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TW" b="1" u="sng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MJ</a:t>
            </a:r>
            <a:r>
              <a:rPr lang="zh-TW" altLang="en-US" b="1" u="sng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公司降低成本方案如何有效？</a:t>
            </a:r>
            <a:endParaRPr lang="zh-TW" altLang="en-US" sz="2000" b="1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696773" name="Rectangle 5"/>
          <p:cNvSpPr>
            <a:spLocks noChangeArrowheads="1"/>
          </p:cNvSpPr>
          <p:nvPr/>
        </p:nvSpPr>
        <p:spPr bwMode="auto">
          <a:xfrm>
            <a:off x="2817813" y="2479675"/>
            <a:ext cx="9842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TW" altLang="en-US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競爭激烈</a:t>
            </a:r>
            <a:endParaRPr lang="zh-TW" altLang="en-US" sz="2000" b="1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696774" name="Rectangle 6"/>
          <p:cNvSpPr>
            <a:spLocks noChangeArrowheads="1"/>
          </p:cNvSpPr>
          <p:nvPr/>
        </p:nvSpPr>
        <p:spPr bwMode="auto">
          <a:xfrm>
            <a:off x="3956050" y="3798888"/>
            <a:ext cx="9842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TW" altLang="en-US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降低成本</a:t>
            </a:r>
            <a:endParaRPr lang="zh-TW" altLang="en-US" sz="2000" b="1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696775" name="Rectangle 7"/>
          <p:cNvSpPr>
            <a:spLocks noChangeArrowheads="1"/>
          </p:cNvSpPr>
          <p:nvPr/>
        </p:nvSpPr>
        <p:spPr bwMode="auto">
          <a:xfrm>
            <a:off x="2803525" y="4881563"/>
            <a:ext cx="7588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TW" altLang="en-US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競爭力</a:t>
            </a:r>
            <a:endParaRPr lang="zh-TW" altLang="en-US" sz="2000" b="1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696776" name="Rectangle 8"/>
          <p:cNvSpPr>
            <a:spLocks noChangeArrowheads="1"/>
          </p:cNvSpPr>
          <p:nvPr/>
        </p:nvSpPr>
        <p:spPr bwMode="auto">
          <a:xfrm>
            <a:off x="1552575" y="3798888"/>
            <a:ext cx="9842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TW" altLang="en-US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贏得訂單</a:t>
            </a:r>
            <a:endParaRPr lang="zh-TW" altLang="en-US" sz="2000" b="1">
              <a:latin typeface="Times New Roman" pitchFamily="18" charset="0"/>
              <a:ea typeface="標楷體" pitchFamily="65" charset="-12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252788" y="2738438"/>
            <a:ext cx="1462087" cy="1047750"/>
            <a:chOff x="2049" y="1725"/>
            <a:chExt cx="921" cy="660"/>
          </a:xfrm>
        </p:grpSpPr>
        <p:sp>
          <p:nvSpPr>
            <p:cNvPr id="35879" name="Arc 10"/>
            <p:cNvSpPr>
              <a:spLocks/>
            </p:cNvSpPr>
            <p:nvPr/>
          </p:nvSpPr>
          <p:spPr bwMode="auto">
            <a:xfrm>
              <a:off x="2049" y="1725"/>
              <a:ext cx="717" cy="651"/>
            </a:xfrm>
            <a:custGeom>
              <a:avLst/>
              <a:gdLst>
                <a:gd name="T0" fmla="*/ 321 w 21320"/>
                <a:gd name="T1" fmla="*/ 0 h 19370"/>
                <a:gd name="T2" fmla="*/ 717 w 21320"/>
                <a:gd name="T3" fmla="*/ 535 h 19370"/>
                <a:gd name="T4" fmla="*/ 0 w 21320"/>
                <a:gd name="T5" fmla="*/ 651 h 19370"/>
                <a:gd name="T6" fmla="*/ 0 60000 65536"/>
                <a:gd name="T7" fmla="*/ 0 60000 65536"/>
                <a:gd name="T8" fmla="*/ 0 60000 65536"/>
                <a:gd name="T9" fmla="*/ 0 w 21320"/>
                <a:gd name="T10" fmla="*/ 0 h 19370"/>
                <a:gd name="T11" fmla="*/ 21320 w 21320"/>
                <a:gd name="T12" fmla="*/ 19370 h 193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20" h="19370" fill="none" extrusionOk="0">
                  <a:moveTo>
                    <a:pt x="9558" y="-1"/>
                  </a:moveTo>
                  <a:cubicBezTo>
                    <a:pt x="15818" y="3089"/>
                    <a:pt x="20200" y="9013"/>
                    <a:pt x="21320" y="15904"/>
                  </a:cubicBezTo>
                </a:path>
                <a:path w="21320" h="19370" stroke="0" extrusionOk="0">
                  <a:moveTo>
                    <a:pt x="9558" y="-1"/>
                  </a:moveTo>
                  <a:cubicBezTo>
                    <a:pt x="15818" y="3089"/>
                    <a:pt x="20200" y="9013"/>
                    <a:pt x="21320" y="15904"/>
                  </a:cubicBezTo>
                  <a:lnTo>
                    <a:pt x="0" y="19370"/>
                  </a:lnTo>
                  <a:close/>
                </a:path>
              </a:pathLst>
            </a:custGeom>
            <a:noFill/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880" name="Freeform 11"/>
            <p:cNvSpPr>
              <a:spLocks/>
            </p:cNvSpPr>
            <p:nvPr/>
          </p:nvSpPr>
          <p:spPr bwMode="auto">
            <a:xfrm>
              <a:off x="2722" y="2261"/>
              <a:ext cx="71" cy="124"/>
            </a:xfrm>
            <a:custGeom>
              <a:avLst/>
              <a:gdLst>
                <a:gd name="T0" fmla="*/ 44 w 71"/>
                <a:gd name="T1" fmla="*/ 124 h 124"/>
                <a:gd name="T2" fmla="*/ 71 w 71"/>
                <a:gd name="T3" fmla="*/ 0 h 124"/>
                <a:gd name="T4" fmla="*/ 0 w 71"/>
                <a:gd name="T5" fmla="*/ 0 h 124"/>
                <a:gd name="T6" fmla="*/ 44 w 71"/>
                <a:gd name="T7" fmla="*/ 124 h 1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"/>
                <a:gd name="T13" fmla="*/ 0 h 124"/>
                <a:gd name="T14" fmla="*/ 71 w 71"/>
                <a:gd name="T15" fmla="*/ 124 h 1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" h="124">
                  <a:moveTo>
                    <a:pt x="44" y="124"/>
                  </a:moveTo>
                  <a:lnTo>
                    <a:pt x="71" y="0"/>
                  </a:lnTo>
                  <a:lnTo>
                    <a:pt x="0" y="0"/>
                  </a:lnTo>
                  <a:lnTo>
                    <a:pt x="44" y="124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881" name="Rectangle 12"/>
            <p:cNvSpPr>
              <a:spLocks noChangeArrowheads="1"/>
            </p:cNvSpPr>
            <p:nvPr/>
          </p:nvSpPr>
          <p:spPr bwMode="auto">
            <a:xfrm>
              <a:off x="2837" y="2181"/>
              <a:ext cx="133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+</a:t>
              </a:r>
              <a:endParaRPr lang="en-US" altLang="zh-TW" sz="2000" b="1">
                <a:latin typeface="Times New Roman" pitchFamily="18" charset="0"/>
                <a:ea typeface="標楷體" pitchFamily="65" charset="-120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365500" y="4010025"/>
            <a:ext cx="1036638" cy="1349375"/>
            <a:chOff x="2120" y="2526"/>
            <a:chExt cx="653" cy="850"/>
          </a:xfrm>
        </p:grpSpPr>
        <p:sp>
          <p:nvSpPr>
            <p:cNvPr id="35876" name="Arc 14"/>
            <p:cNvSpPr>
              <a:spLocks/>
            </p:cNvSpPr>
            <p:nvPr/>
          </p:nvSpPr>
          <p:spPr bwMode="auto">
            <a:xfrm>
              <a:off x="2120" y="2526"/>
              <a:ext cx="653" cy="616"/>
            </a:xfrm>
            <a:custGeom>
              <a:avLst/>
              <a:gdLst>
                <a:gd name="T0" fmla="*/ 653 w 21528"/>
                <a:gd name="T1" fmla="*/ 54 h 20312"/>
                <a:gd name="T2" fmla="*/ 223 w 21528"/>
                <a:gd name="T3" fmla="*/ 616 h 20312"/>
                <a:gd name="T4" fmla="*/ 0 w 21528"/>
                <a:gd name="T5" fmla="*/ 0 h 20312"/>
                <a:gd name="T6" fmla="*/ 0 60000 65536"/>
                <a:gd name="T7" fmla="*/ 0 60000 65536"/>
                <a:gd name="T8" fmla="*/ 0 60000 65536"/>
                <a:gd name="T9" fmla="*/ 0 w 21528"/>
                <a:gd name="T10" fmla="*/ 0 h 20312"/>
                <a:gd name="T11" fmla="*/ 21528 w 21528"/>
                <a:gd name="T12" fmla="*/ 20312 h 20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28" h="20312" fill="none" extrusionOk="0">
                  <a:moveTo>
                    <a:pt x="21527" y="1765"/>
                  </a:moveTo>
                  <a:cubicBezTo>
                    <a:pt x="20836" y="10190"/>
                    <a:pt x="15295" y="17437"/>
                    <a:pt x="7347" y="20312"/>
                  </a:cubicBezTo>
                </a:path>
                <a:path w="21528" h="20312" stroke="0" extrusionOk="0">
                  <a:moveTo>
                    <a:pt x="21527" y="1765"/>
                  </a:moveTo>
                  <a:cubicBezTo>
                    <a:pt x="20836" y="10190"/>
                    <a:pt x="15295" y="17437"/>
                    <a:pt x="7347" y="20312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877" name="Freeform 15"/>
            <p:cNvSpPr>
              <a:spLocks/>
            </p:cNvSpPr>
            <p:nvPr/>
          </p:nvSpPr>
          <p:spPr bwMode="auto">
            <a:xfrm>
              <a:off x="2226" y="3101"/>
              <a:ext cx="124" cy="71"/>
            </a:xfrm>
            <a:custGeom>
              <a:avLst/>
              <a:gdLst>
                <a:gd name="T0" fmla="*/ 0 w 124"/>
                <a:gd name="T1" fmla="*/ 71 h 71"/>
                <a:gd name="T2" fmla="*/ 124 w 124"/>
                <a:gd name="T3" fmla="*/ 71 h 71"/>
                <a:gd name="T4" fmla="*/ 107 w 124"/>
                <a:gd name="T5" fmla="*/ 0 h 71"/>
                <a:gd name="T6" fmla="*/ 0 w 124"/>
                <a:gd name="T7" fmla="*/ 71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71"/>
                <a:gd name="T14" fmla="*/ 124 w 124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71">
                  <a:moveTo>
                    <a:pt x="0" y="71"/>
                  </a:moveTo>
                  <a:lnTo>
                    <a:pt x="124" y="71"/>
                  </a:lnTo>
                  <a:lnTo>
                    <a:pt x="107" y="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878" name="Rectangle 16"/>
            <p:cNvSpPr>
              <a:spLocks noChangeArrowheads="1"/>
            </p:cNvSpPr>
            <p:nvPr/>
          </p:nvSpPr>
          <p:spPr bwMode="auto">
            <a:xfrm>
              <a:off x="2333" y="3172"/>
              <a:ext cx="133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+</a:t>
              </a:r>
              <a:endParaRPr lang="en-US" altLang="zh-TW" sz="2000" b="1">
                <a:latin typeface="Times New Roman" pitchFamily="18" charset="0"/>
                <a:ea typeface="標楷體" pitchFamily="65" charset="-120"/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595438" y="4094163"/>
            <a:ext cx="1236662" cy="1109662"/>
            <a:chOff x="1005" y="2579"/>
            <a:chExt cx="779" cy="699"/>
          </a:xfrm>
        </p:grpSpPr>
        <p:sp>
          <p:nvSpPr>
            <p:cNvPr id="35873" name="Arc 18"/>
            <p:cNvSpPr>
              <a:spLocks/>
            </p:cNvSpPr>
            <p:nvPr/>
          </p:nvSpPr>
          <p:spPr bwMode="auto">
            <a:xfrm>
              <a:off x="1155" y="2695"/>
              <a:ext cx="629" cy="583"/>
            </a:xfrm>
            <a:custGeom>
              <a:avLst/>
              <a:gdLst>
                <a:gd name="T0" fmla="*/ 629 w 26925"/>
                <a:gd name="T1" fmla="*/ 567 h 24983"/>
                <a:gd name="T2" fmla="*/ 6 w 26925"/>
                <a:gd name="T3" fmla="*/ 0 h 24983"/>
                <a:gd name="T4" fmla="*/ 505 w 26925"/>
                <a:gd name="T5" fmla="*/ 79 h 24983"/>
                <a:gd name="T6" fmla="*/ 0 60000 65536"/>
                <a:gd name="T7" fmla="*/ 0 60000 65536"/>
                <a:gd name="T8" fmla="*/ 0 60000 65536"/>
                <a:gd name="T9" fmla="*/ 0 w 26925"/>
                <a:gd name="T10" fmla="*/ 0 h 24983"/>
                <a:gd name="T11" fmla="*/ 26925 w 26925"/>
                <a:gd name="T12" fmla="*/ 24983 h 249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925" h="24983" fill="none" extrusionOk="0">
                  <a:moveTo>
                    <a:pt x="26925" y="24316"/>
                  </a:moveTo>
                  <a:cubicBezTo>
                    <a:pt x="25184" y="24759"/>
                    <a:pt x="23395" y="24982"/>
                    <a:pt x="21600" y="24983"/>
                  </a:cubicBezTo>
                  <a:cubicBezTo>
                    <a:pt x="9670" y="24983"/>
                    <a:pt x="0" y="15312"/>
                    <a:pt x="0" y="3383"/>
                  </a:cubicBezTo>
                  <a:cubicBezTo>
                    <a:pt x="-1" y="2250"/>
                    <a:pt x="89" y="1118"/>
                    <a:pt x="266" y="-1"/>
                  </a:cubicBezTo>
                </a:path>
                <a:path w="26925" h="24983" stroke="0" extrusionOk="0">
                  <a:moveTo>
                    <a:pt x="26925" y="24316"/>
                  </a:moveTo>
                  <a:cubicBezTo>
                    <a:pt x="25184" y="24759"/>
                    <a:pt x="23395" y="24982"/>
                    <a:pt x="21600" y="24983"/>
                  </a:cubicBezTo>
                  <a:cubicBezTo>
                    <a:pt x="9670" y="24983"/>
                    <a:pt x="0" y="15312"/>
                    <a:pt x="0" y="3383"/>
                  </a:cubicBezTo>
                  <a:cubicBezTo>
                    <a:pt x="-1" y="2250"/>
                    <a:pt x="89" y="1118"/>
                    <a:pt x="266" y="-1"/>
                  </a:cubicBezTo>
                  <a:lnTo>
                    <a:pt x="21600" y="3383"/>
                  </a:lnTo>
                  <a:close/>
                </a:path>
              </a:pathLst>
            </a:custGeom>
            <a:noFill/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874" name="Freeform 19"/>
            <p:cNvSpPr>
              <a:spLocks/>
            </p:cNvSpPr>
            <p:nvPr/>
          </p:nvSpPr>
          <p:spPr bwMode="auto">
            <a:xfrm>
              <a:off x="1120" y="2579"/>
              <a:ext cx="79" cy="124"/>
            </a:xfrm>
            <a:custGeom>
              <a:avLst/>
              <a:gdLst>
                <a:gd name="T0" fmla="*/ 79 w 79"/>
                <a:gd name="T1" fmla="*/ 0 h 124"/>
                <a:gd name="T2" fmla="*/ 0 w 79"/>
                <a:gd name="T3" fmla="*/ 106 h 124"/>
                <a:gd name="T4" fmla="*/ 71 w 79"/>
                <a:gd name="T5" fmla="*/ 124 h 124"/>
                <a:gd name="T6" fmla="*/ 79 w 79"/>
                <a:gd name="T7" fmla="*/ 0 h 1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"/>
                <a:gd name="T13" fmla="*/ 0 h 124"/>
                <a:gd name="T14" fmla="*/ 79 w 79"/>
                <a:gd name="T15" fmla="*/ 124 h 1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" h="124">
                  <a:moveTo>
                    <a:pt x="79" y="0"/>
                  </a:moveTo>
                  <a:lnTo>
                    <a:pt x="0" y="106"/>
                  </a:lnTo>
                  <a:lnTo>
                    <a:pt x="71" y="12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875" name="Rectangle 20"/>
            <p:cNvSpPr>
              <a:spLocks noChangeArrowheads="1"/>
            </p:cNvSpPr>
            <p:nvPr/>
          </p:nvSpPr>
          <p:spPr bwMode="auto">
            <a:xfrm>
              <a:off x="1005" y="2579"/>
              <a:ext cx="133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+</a:t>
              </a:r>
              <a:endParaRPr lang="en-US" altLang="zh-TW" sz="2000" b="1">
                <a:latin typeface="Times New Roman" pitchFamily="18" charset="0"/>
                <a:ea typeface="標楷體" pitchFamily="65" charset="-120"/>
              </a:endParaRP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1946275" y="2338388"/>
            <a:ext cx="1025525" cy="1449387"/>
            <a:chOff x="1226" y="1473"/>
            <a:chExt cx="646" cy="913"/>
          </a:xfrm>
        </p:grpSpPr>
        <p:sp>
          <p:nvSpPr>
            <p:cNvPr id="35870" name="Arc 22"/>
            <p:cNvSpPr>
              <a:spLocks/>
            </p:cNvSpPr>
            <p:nvPr/>
          </p:nvSpPr>
          <p:spPr bwMode="auto">
            <a:xfrm>
              <a:off x="1226" y="1672"/>
              <a:ext cx="646" cy="714"/>
            </a:xfrm>
            <a:custGeom>
              <a:avLst/>
              <a:gdLst>
                <a:gd name="T0" fmla="*/ 11 w 21600"/>
                <a:gd name="T1" fmla="*/ 714 h 23857"/>
                <a:gd name="T2" fmla="*/ 400 w 21600"/>
                <a:gd name="T3" fmla="*/ 0 h 23857"/>
                <a:gd name="T4" fmla="*/ 646 w 21600"/>
                <a:gd name="T5" fmla="*/ 598 h 238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857"/>
                <a:gd name="T11" fmla="*/ 21600 w 21600"/>
                <a:gd name="T12" fmla="*/ 23857 h 238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857" fill="none" extrusionOk="0">
                  <a:moveTo>
                    <a:pt x="352" y="23857"/>
                  </a:moveTo>
                  <a:cubicBezTo>
                    <a:pt x="118" y="22574"/>
                    <a:pt x="0" y="21273"/>
                    <a:pt x="0" y="19969"/>
                  </a:cubicBezTo>
                  <a:cubicBezTo>
                    <a:pt x="-1" y="11219"/>
                    <a:pt x="5278" y="3334"/>
                    <a:pt x="13366" y="-1"/>
                  </a:cubicBezTo>
                </a:path>
                <a:path w="21600" h="23857" stroke="0" extrusionOk="0">
                  <a:moveTo>
                    <a:pt x="352" y="23857"/>
                  </a:moveTo>
                  <a:cubicBezTo>
                    <a:pt x="118" y="22574"/>
                    <a:pt x="0" y="21273"/>
                    <a:pt x="0" y="19969"/>
                  </a:cubicBezTo>
                  <a:cubicBezTo>
                    <a:pt x="-1" y="11219"/>
                    <a:pt x="5278" y="3334"/>
                    <a:pt x="13366" y="-1"/>
                  </a:cubicBezTo>
                  <a:lnTo>
                    <a:pt x="21600" y="19969"/>
                  </a:lnTo>
                  <a:close/>
                </a:path>
              </a:pathLst>
            </a:custGeom>
            <a:noFill/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871" name="Freeform 23"/>
            <p:cNvSpPr>
              <a:spLocks/>
            </p:cNvSpPr>
            <p:nvPr/>
          </p:nvSpPr>
          <p:spPr bwMode="auto">
            <a:xfrm>
              <a:off x="1615" y="1632"/>
              <a:ext cx="133" cy="71"/>
            </a:xfrm>
            <a:custGeom>
              <a:avLst/>
              <a:gdLst>
                <a:gd name="T0" fmla="*/ 133 w 133"/>
                <a:gd name="T1" fmla="*/ 9 h 71"/>
                <a:gd name="T2" fmla="*/ 0 w 133"/>
                <a:gd name="T3" fmla="*/ 0 h 71"/>
                <a:gd name="T4" fmla="*/ 18 w 133"/>
                <a:gd name="T5" fmla="*/ 71 h 71"/>
                <a:gd name="T6" fmla="*/ 133 w 133"/>
                <a:gd name="T7" fmla="*/ 9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3"/>
                <a:gd name="T13" fmla="*/ 0 h 71"/>
                <a:gd name="T14" fmla="*/ 133 w 133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3" h="71">
                  <a:moveTo>
                    <a:pt x="133" y="9"/>
                  </a:moveTo>
                  <a:lnTo>
                    <a:pt x="0" y="0"/>
                  </a:lnTo>
                  <a:lnTo>
                    <a:pt x="18" y="71"/>
                  </a:lnTo>
                  <a:lnTo>
                    <a:pt x="133" y="9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872" name="Rectangle 24"/>
            <p:cNvSpPr>
              <a:spLocks noChangeArrowheads="1"/>
            </p:cNvSpPr>
            <p:nvPr/>
          </p:nvSpPr>
          <p:spPr bwMode="auto">
            <a:xfrm>
              <a:off x="1562" y="1473"/>
              <a:ext cx="133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+</a:t>
              </a:r>
              <a:endParaRPr lang="en-US" altLang="zh-TW" sz="2000" b="1">
                <a:latin typeface="Times New Roman" pitchFamily="18" charset="0"/>
                <a:ea typeface="標楷體" pitchFamily="65" charset="-120"/>
              </a:endParaRPr>
            </a:p>
          </p:txBody>
        </p:sp>
      </p:grpSp>
      <p:pic>
        <p:nvPicPr>
          <p:cNvPr id="1696793" name="Picture 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7663" y="3673475"/>
            <a:ext cx="449262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6794" name="Rectangle 26"/>
          <p:cNvSpPr>
            <a:spLocks noChangeArrowheads="1"/>
          </p:cNvSpPr>
          <p:nvPr/>
        </p:nvSpPr>
        <p:spPr bwMode="auto">
          <a:xfrm>
            <a:off x="4995863" y="5035550"/>
            <a:ext cx="9842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TW" altLang="en-US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員工參與</a:t>
            </a:r>
            <a:endParaRPr lang="zh-TW" altLang="en-US" sz="2000" b="1">
              <a:latin typeface="Times New Roman" pitchFamily="18" charset="0"/>
              <a:ea typeface="標楷體" pitchFamily="65" charset="-120"/>
            </a:endParaRPr>
          </a:p>
        </p:txBody>
      </p: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4419600" y="3786188"/>
            <a:ext cx="1433513" cy="1238250"/>
            <a:chOff x="2784" y="2385"/>
            <a:chExt cx="903" cy="780"/>
          </a:xfrm>
        </p:grpSpPr>
        <p:sp>
          <p:nvSpPr>
            <p:cNvPr id="35867" name="Arc 28"/>
            <p:cNvSpPr>
              <a:spLocks/>
            </p:cNvSpPr>
            <p:nvPr/>
          </p:nvSpPr>
          <p:spPr bwMode="auto">
            <a:xfrm>
              <a:off x="2819" y="2385"/>
              <a:ext cx="868" cy="780"/>
            </a:xfrm>
            <a:custGeom>
              <a:avLst/>
              <a:gdLst>
                <a:gd name="T0" fmla="*/ 379 w 20348"/>
                <a:gd name="T1" fmla="*/ 780 h 18312"/>
                <a:gd name="T2" fmla="*/ 0 w 20348"/>
                <a:gd name="T3" fmla="*/ 309 h 18312"/>
                <a:gd name="T4" fmla="*/ 868 w 20348"/>
                <a:gd name="T5" fmla="*/ 0 h 18312"/>
                <a:gd name="T6" fmla="*/ 0 60000 65536"/>
                <a:gd name="T7" fmla="*/ 0 60000 65536"/>
                <a:gd name="T8" fmla="*/ 0 60000 65536"/>
                <a:gd name="T9" fmla="*/ 0 w 20348"/>
                <a:gd name="T10" fmla="*/ 0 h 18312"/>
                <a:gd name="T11" fmla="*/ 20348 w 20348"/>
                <a:gd name="T12" fmla="*/ 18312 h 18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348" h="18312" fill="none" extrusionOk="0">
                  <a:moveTo>
                    <a:pt x="8892" y="18311"/>
                  </a:moveTo>
                  <a:cubicBezTo>
                    <a:pt x="4766" y="15730"/>
                    <a:pt x="1633" y="11832"/>
                    <a:pt x="0" y="7247"/>
                  </a:cubicBezTo>
                </a:path>
                <a:path w="20348" h="18312" stroke="0" extrusionOk="0">
                  <a:moveTo>
                    <a:pt x="8892" y="18311"/>
                  </a:moveTo>
                  <a:cubicBezTo>
                    <a:pt x="4766" y="15730"/>
                    <a:pt x="1633" y="11832"/>
                    <a:pt x="0" y="7247"/>
                  </a:cubicBezTo>
                  <a:lnTo>
                    <a:pt x="20348" y="0"/>
                  </a:lnTo>
                  <a:close/>
                </a:path>
              </a:pathLst>
            </a:custGeom>
            <a:noFill/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868" name="Freeform 29"/>
            <p:cNvSpPr>
              <a:spLocks/>
            </p:cNvSpPr>
            <p:nvPr/>
          </p:nvSpPr>
          <p:spPr bwMode="auto">
            <a:xfrm>
              <a:off x="2784" y="2579"/>
              <a:ext cx="71" cy="124"/>
            </a:xfrm>
            <a:custGeom>
              <a:avLst/>
              <a:gdLst>
                <a:gd name="T0" fmla="*/ 9 w 71"/>
                <a:gd name="T1" fmla="*/ 0 h 124"/>
                <a:gd name="T2" fmla="*/ 0 w 71"/>
                <a:gd name="T3" fmla="*/ 124 h 124"/>
                <a:gd name="T4" fmla="*/ 71 w 71"/>
                <a:gd name="T5" fmla="*/ 106 h 124"/>
                <a:gd name="T6" fmla="*/ 9 w 71"/>
                <a:gd name="T7" fmla="*/ 0 h 1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"/>
                <a:gd name="T13" fmla="*/ 0 h 124"/>
                <a:gd name="T14" fmla="*/ 71 w 71"/>
                <a:gd name="T15" fmla="*/ 124 h 1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" h="124">
                  <a:moveTo>
                    <a:pt x="9" y="0"/>
                  </a:moveTo>
                  <a:lnTo>
                    <a:pt x="0" y="124"/>
                  </a:lnTo>
                  <a:lnTo>
                    <a:pt x="71" y="10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869" name="Rectangle 30"/>
            <p:cNvSpPr>
              <a:spLocks noChangeArrowheads="1"/>
            </p:cNvSpPr>
            <p:nvPr/>
          </p:nvSpPr>
          <p:spPr bwMode="auto">
            <a:xfrm>
              <a:off x="2899" y="2588"/>
              <a:ext cx="133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>
                  <a:solidFill>
                    <a:srgbClr val="0000FF"/>
                  </a:solidFill>
                  <a:latin typeface="Times New Roman" pitchFamily="18" charset="0"/>
                  <a:ea typeface="標楷體" pitchFamily="65" charset="-120"/>
                </a:rPr>
                <a:t>+</a:t>
              </a:r>
              <a:endParaRPr lang="en-US" altLang="zh-TW" sz="2000" b="1">
                <a:latin typeface="Times New Roman" pitchFamily="18" charset="0"/>
                <a:ea typeface="標楷體" pitchFamily="65" charset="-120"/>
              </a:endParaRPr>
            </a:p>
          </p:txBody>
        </p:sp>
      </p:grpSp>
      <p:sp>
        <p:nvSpPr>
          <p:cNvPr id="1696799" name="Rectangle 31"/>
          <p:cNvSpPr>
            <a:spLocks noChangeArrowheads="1"/>
          </p:cNvSpPr>
          <p:nvPr/>
        </p:nvSpPr>
        <p:spPr bwMode="auto">
          <a:xfrm>
            <a:off x="5670550" y="2871788"/>
            <a:ext cx="9842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TW" altLang="en-US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工作壓力</a:t>
            </a:r>
            <a:endParaRPr lang="zh-TW" altLang="en-US" sz="2000" b="1">
              <a:latin typeface="Times New Roman" pitchFamily="18" charset="0"/>
              <a:ea typeface="標楷體" pitchFamily="65" charset="-120"/>
            </a:endParaRPr>
          </a:p>
        </p:txBody>
      </p: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4498975" y="2801938"/>
            <a:ext cx="1565275" cy="2149475"/>
            <a:chOff x="2834" y="1765"/>
            <a:chExt cx="986" cy="1354"/>
          </a:xfrm>
        </p:grpSpPr>
        <p:sp>
          <p:nvSpPr>
            <p:cNvPr id="35864" name="Arc 33"/>
            <p:cNvSpPr>
              <a:spLocks/>
            </p:cNvSpPr>
            <p:nvPr/>
          </p:nvSpPr>
          <p:spPr bwMode="auto">
            <a:xfrm>
              <a:off x="2834" y="1967"/>
              <a:ext cx="986" cy="1152"/>
            </a:xfrm>
            <a:custGeom>
              <a:avLst/>
              <a:gdLst>
                <a:gd name="T0" fmla="*/ 0 w 17305"/>
                <a:gd name="T1" fmla="*/ 416 h 20229"/>
                <a:gd name="T2" fmla="*/ 555 w 17305"/>
                <a:gd name="T3" fmla="*/ 0 h 20229"/>
                <a:gd name="T4" fmla="*/ 986 w 17305"/>
                <a:gd name="T5" fmla="*/ 1152 h 20229"/>
                <a:gd name="T6" fmla="*/ 0 60000 65536"/>
                <a:gd name="T7" fmla="*/ 0 60000 65536"/>
                <a:gd name="T8" fmla="*/ 0 60000 65536"/>
                <a:gd name="T9" fmla="*/ 0 w 17305"/>
                <a:gd name="T10" fmla="*/ 0 h 20229"/>
                <a:gd name="T11" fmla="*/ 17305 w 17305"/>
                <a:gd name="T12" fmla="*/ 20229 h 202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05" h="20229" fill="none" extrusionOk="0">
                  <a:moveTo>
                    <a:pt x="0" y="7302"/>
                  </a:moveTo>
                  <a:cubicBezTo>
                    <a:pt x="2477" y="3985"/>
                    <a:pt x="5855" y="1450"/>
                    <a:pt x="9732" y="-1"/>
                  </a:cubicBezTo>
                </a:path>
                <a:path w="17305" h="20229" stroke="0" extrusionOk="0">
                  <a:moveTo>
                    <a:pt x="0" y="7302"/>
                  </a:moveTo>
                  <a:cubicBezTo>
                    <a:pt x="2477" y="3985"/>
                    <a:pt x="5855" y="1450"/>
                    <a:pt x="9732" y="-1"/>
                  </a:cubicBezTo>
                  <a:lnTo>
                    <a:pt x="17305" y="20229"/>
                  </a:lnTo>
                  <a:close/>
                </a:path>
              </a:pathLst>
            </a:custGeom>
            <a:noFill/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865" name="Freeform 34"/>
            <p:cNvSpPr>
              <a:spLocks/>
            </p:cNvSpPr>
            <p:nvPr/>
          </p:nvSpPr>
          <p:spPr bwMode="auto">
            <a:xfrm>
              <a:off x="3377" y="1924"/>
              <a:ext cx="133" cy="71"/>
            </a:xfrm>
            <a:custGeom>
              <a:avLst/>
              <a:gdLst>
                <a:gd name="T0" fmla="*/ 133 w 133"/>
                <a:gd name="T1" fmla="*/ 9 h 71"/>
                <a:gd name="T2" fmla="*/ 0 w 133"/>
                <a:gd name="T3" fmla="*/ 0 h 71"/>
                <a:gd name="T4" fmla="*/ 18 w 133"/>
                <a:gd name="T5" fmla="*/ 71 h 71"/>
                <a:gd name="T6" fmla="*/ 133 w 133"/>
                <a:gd name="T7" fmla="*/ 9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3"/>
                <a:gd name="T13" fmla="*/ 0 h 71"/>
                <a:gd name="T14" fmla="*/ 133 w 133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3" h="71">
                  <a:moveTo>
                    <a:pt x="133" y="9"/>
                  </a:moveTo>
                  <a:lnTo>
                    <a:pt x="0" y="0"/>
                  </a:lnTo>
                  <a:lnTo>
                    <a:pt x="18" y="71"/>
                  </a:lnTo>
                  <a:lnTo>
                    <a:pt x="133" y="9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866" name="Rectangle 35"/>
            <p:cNvSpPr>
              <a:spLocks noChangeArrowheads="1"/>
            </p:cNvSpPr>
            <p:nvPr/>
          </p:nvSpPr>
          <p:spPr bwMode="auto">
            <a:xfrm>
              <a:off x="3324" y="1765"/>
              <a:ext cx="133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+</a:t>
              </a:r>
              <a:endParaRPr lang="en-US" altLang="zh-TW" sz="2000" b="1">
                <a:latin typeface="Times New Roman" pitchFamily="18" charset="0"/>
                <a:ea typeface="標楷體" pitchFamily="65" charset="-120"/>
              </a:endParaRPr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5853113" y="3167063"/>
            <a:ext cx="1138237" cy="2432050"/>
            <a:chOff x="3687" y="1995"/>
            <a:chExt cx="717" cy="1532"/>
          </a:xfrm>
        </p:grpSpPr>
        <p:sp>
          <p:nvSpPr>
            <p:cNvPr id="35861" name="Arc 37"/>
            <p:cNvSpPr>
              <a:spLocks/>
            </p:cNvSpPr>
            <p:nvPr/>
          </p:nvSpPr>
          <p:spPr bwMode="auto">
            <a:xfrm>
              <a:off x="3687" y="1995"/>
              <a:ext cx="717" cy="1301"/>
            </a:xfrm>
            <a:custGeom>
              <a:avLst/>
              <a:gdLst>
                <a:gd name="T0" fmla="*/ 389 w 21600"/>
                <a:gd name="T1" fmla="*/ 0 h 39190"/>
                <a:gd name="T2" fmla="*/ 161 w 21600"/>
                <a:gd name="T3" fmla="*/ 1301 h 39190"/>
                <a:gd name="T4" fmla="*/ 0 w 21600"/>
                <a:gd name="T5" fmla="*/ 602 h 39190"/>
                <a:gd name="T6" fmla="*/ 0 60000 65536"/>
                <a:gd name="T7" fmla="*/ 0 60000 65536"/>
                <a:gd name="T8" fmla="*/ 0 60000 65536"/>
                <a:gd name="T9" fmla="*/ 0 w 21600"/>
                <a:gd name="T10" fmla="*/ 0 h 39190"/>
                <a:gd name="T11" fmla="*/ 21600 w 21600"/>
                <a:gd name="T12" fmla="*/ 39190 h 391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9190" fill="none" extrusionOk="0">
                  <a:moveTo>
                    <a:pt x="11722" y="0"/>
                  </a:moveTo>
                  <a:cubicBezTo>
                    <a:pt x="17880" y="3979"/>
                    <a:pt x="21600" y="10810"/>
                    <a:pt x="21600" y="18142"/>
                  </a:cubicBezTo>
                  <a:cubicBezTo>
                    <a:pt x="21600" y="28202"/>
                    <a:pt x="14653" y="36931"/>
                    <a:pt x="4850" y="39190"/>
                  </a:cubicBezTo>
                </a:path>
                <a:path w="21600" h="39190" stroke="0" extrusionOk="0">
                  <a:moveTo>
                    <a:pt x="11722" y="0"/>
                  </a:moveTo>
                  <a:cubicBezTo>
                    <a:pt x="17880" y="3979"/>
                    <a:pt x="21600" y="10810"/>
                    <a:pt x="21600" y="18142"/>
                  </a:cubicBezTo>
                  <a:cubicBezTo>
                    <a:pt x="21600" y="28202"/>
                    <a:pt x="14653" y="36931"/>
                    <a:pt x="4850" y="39190"/>
                  </a:cubicBezTo>
                  <a:lnTo>
                    <a:pt x="0" y="18142"/>
                  </a:lnTo>
                  <a:close/>
                </a:path>
              </a:pathLst>
            </a:custGeom>
            <a:noFill/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862" name="Freeform 38"/>
            <p:cNvSpPr>
              <a:spLocks/>
            </p:cNvSpPr>
            <p:nvPr/>
          </p:nvSpPr>
          <p:spPr bwMode="auto">
            <a:xfrm>
              <a:off x="3731" y="3252"/>
              <a:ext cx="124" cy="71"/>
            </a:xfrm>
            <a:custGeom>
              <a:avLst/>
              <a:gdLst>
                <a:gd name="T0" fmla="*/ 0 w 124"/>
                <a:gd name="T1" fmla="*/ 53 h 71"/>
                <a:gd name="T2" fmla="*/ 124 w 124"/>
                <a:gd name="T3" fmla="*/ 71 h 71"/>
                <a:gd name="T4" fmla="*/ 115 w 124"/>
                <a:gd name="T5" fmla="*/ 0 h 71"/>
                <a:gd name="T6" fmla="*/ 0 w 124"/>
                <a:gd name="T7" fmla="*/ 53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71"/>
                <a:gd name="T14" fmla="*/ 124 w 124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71">
                  <a:moveTo>
                    <a:pt x="0" y="53"/>
                  </a:moveTo>
                  <a:lnTo>
                    <a:pt x="124" y="71"/>
                  </a:lnTo>
                  <a:lnTo>
                    <a:pt x="115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863" name="Rectangle 39"/>
            <p:cNvSpPr>
              <a:spLocks noChangeArrowheads="1"/>
            </p:cNvSpPr>
            <p:nvPr/>
          </p:nvSpPr>
          <p:spPr bwMode="auto">
            <a:xfrm>
              <a:off x="3829" y="3323"/>
              <a:ext cx="106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>
                  <a:solidFill>
                    <a:srgbClr val="0000FF"/>
                  </a:solidFill>
                  <a:latin typeface="Times New Roman" pitchFamily="18" charset="0"/>
                  <a:ea typeface="標楷體" pitchFamily="65" charset="-120"/>
                </a:rPr>
                <a:t>-</a:t>
              </a:r>
              <a:endParaRPr lang="en-US" altLang="zh-TW" sz="2000" b="1">
                <a:latin typeface="Times New Roman" pitchFamily="18" charset="0"/>
                <a:ea typeface="標楷體" pitchFamily="65" charset="-120"/>
              </a:endParaRPr>
            </a:p>
          </p:txBody>
        </p:sp>
      </p:grpSp>
      <p:pic>
        <p:nvPicPr>
          <p:cNvPr id="1696808" name="Picture 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45125" y="3786188"/>
            <a:ext cx="450850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6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96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96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96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96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96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96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96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96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96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96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6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96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96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96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96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96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96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6773" grpId="0" autoUpdateAnimBg="0"/>
      <p:bldP spid="1696774" grpId="0" autoUpdateAnimBg="0"/>
      <p:bldP spid="1696775" grpId="0" autoUpdateAnimBg="0"/>
      <p:bldP spid="1696776" grpId="0" autoUpdateAnimBg="0"/>
      <p:bldP spid="1696794" grpId="0" autoUpdateAnimBg="0"/>
      <p:bldP spid="1696799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流程再造：付出與堅持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46777-F9B2-4BB9-9768-5F47D916C078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  <p:pic>
        <p:nvPicPr>
          <p:cNvPr id="23554" name="Picture 2" descr="D:\李國光\教材\01電影\這一生至少當一次傻瓜\20辛苦你們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8037418" cy="456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39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流程再造：付出與堅持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46777-F9B2-4BB9-9768-5F47D916C078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  <p:pic>
        <p:nvPicPr>
          <p:cNvPr id="17410" name="Picture 2" descr="D:\李國光\教材\01電影\這一生至少當一次傻瓜\14接近自然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920880" cy="49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09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流程再造：付出與堅持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46777-F9B2-4BB9-9768-5F47D916C078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  <p:pic>
        <p:nvPicPr>
          <p:cNvPr id="18434" name="Picture 2" descr="D:\李國光\教材\01電影\這一生至少當一次傻瓜\15益蟲吃害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712879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30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流程再造：付出與堅持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46777-F9B2-4BB9-9768-5F47D916C078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  <p:pic>
        <p:nvPicPr>
          <p:cNvPr id="19458" name="Picture 2" descr="D:\李國光\教材\01電影\這一生至少當一次傻瓜\16眼睛是農藥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704856" cy="484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03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流程再造：付出與堅持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46777-F9B2-4BB9-9768-5F47D916C078}" type="slidenum">
              <a:rPr lang="en-US" altLang="zh-TW" smtClean="0"/>
              <a:pPr>
                <a:defRPr/>
              </a:pPr>
              <a:t>34</a:t>
            </a:fld>
            <a:endParaRPr lang="en-US" altLang="zh-TW"/>
          </a:p>
        </p:txBody>
      </p:sp>
      <p:pic>
        <p:nvPicPr>
          <p:cNvPr id="20482" name="Picture 2" descr="D:\李國光\教材\01電影\這一生至少當一次傻瓜\17天然農藥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4285"/>
            <a:ext cx="7704856" cy="478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98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流程再造：付出與堅持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46777-F9B2-4BB9-9768-5F47D916C078}" type="slidenum">
              <a:rPr lang="en-US" altLang="zh-TW" smtClean="0"/>
              <a:pPr>
                <a:defRPr/>
              </a:pPr>
              <a:t>35</a:t>
            </a:fld>
            <a:endParaRPr lang="en-US" altLang="zh-TW"/>
          </a:p>
        </p:txBody>
      </p:sp>
      <p:pic>
        <p:nvPicPr>
          <p:cNvPr id="21506" name="Picture 2" descr="D:\李國光\教材\01電影\這一生至少當一次傻瓜\18喷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05349"/>
            <a:ext cx="7848872" cy="480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41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再造的成果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46777-F9B2-4BB9-9768-5F47D916C078}" type="slidenum">
              <a:rPr lang="en-US" altLang="zh-TW" smtClean="0"/>
              <a:pPr>
                <a:defRPr/>
              </a:pPr>
              <a:t>36</a:t>
            </a:fld>
            <a:endParaRPr lang="en-US" altLang="zh-TW"/>
          </a:p>
        </p:txBody>
      </p:sp>
      <p:pic>
        <p:nvPicPr>
          <p:cNvPr id="22530" name="Picture 2" descr="D:\李國光\教材\01電影\這一生至少當一次傻瓜\19像甜點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296811" cy="520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40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聖經的話</a:t>
            </a:r>
            <a:r>
              <a:rPr lang="en-US" altLang="zh-TW" dirty="0" smtClean="0"/>
              <a:t>(</a:t>
            </a:r>
            <a:r>
              <a:rPr lang="zh-TW" altLang="en-US" dirty="0" smtClean="0"/>
              <a:t>哥林多前書</a:t>
            </a:r>
            <a:r>
              <a:rPr lang="en-US" altLang="zh-TW" dirty="0" smtClean="0"/>
              <a:t>1:26-31)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46777-F9B2-4BB9-9768-5F47D916C078}" type="slidenum">
              <a:rPr lang="en-US" altLang="zh-TW" smtClean="0"/>
              <a:pPr>
                <a:defRPr/>
              </a:pPr>
              <a:t>37</a:t>
            </a:fld>
            <a:endParaRPr lang="en-US" altLang="zh-TW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476250" y="1268412"/>
            <a:ext cx="8229600" cy="4979987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zh-TW" altLang="en-US" sz="2400" dirty="0" smtClean="0"/>
              <a:t>弟兄</a:t>
            </a:r>
            <a:r>
              <a:rPr lang="zh-TW" altLang="en-US" sz="2400" dirty="0"/>
              <a:t>們，你們看你們蒙召的，按著肉體有智慧的不多，有能力的不多</a:t>
            </a:r>
            <a:r>
              <a:rPr lang="zh-TW" altLang="en-US" sz="2400" dirty="0" smtClean="0"/>
              <a:t>，出身</a:t>
            </a:r>
            <a:r>
              <a:rPr lang="zh-TW" altLang="en-US" sz="2400" dirty="0"/>
              <a:t>尊高的也不多；</a:t>
            </a:r>
          </a:p>
          <a:p>
            <a:pPr>
              <a:lnSpc>
                <a:spcPts val="3500"/>
              </a:lnSpc>
            </a:pPr>
            <a:r>
              <a:rPr lang="zh-TW" altLang="en-US" sz="2400" dirty="0" smtClean="0"/>
              <a:t>神卻揀</a:t>
            </a:r>
            <a:r>
              <a:rPr lang="zh-TW" altLang="en-US" sz="2400" dirty="0"/>
              <a:t>選了世上愚拙的，叫那有智慧的羞愧；神又揀選了世上軟弱的，叫那強壯的羞愧；</a:t>
            </a:r>
          </a:p>
          <a:p>
            <a:pPr>
              <a:lnSpc>
                <a:spcPts val="3500"/>
              </a:lnSpc>
            </a:pPr>
            <a:r>
              <a:rPr lang="zh-TW" altLang="en-US" sz="2400" dirty="0" smtClean="0"/>
              <a:t>神</a:t>
            </a:r>
            <a:r>
              <a:rPr lang="zh-TW" altLang="en-US" sz="2400" dirty="0"/>
              <a:t>也揀選了</a:t>
            </a:r>
            <a:r>
              <a:rPr lang="zh-TW" altLang="en-US" sz="2400" dirty="0" smtClean="0"/>
              <a:t>世上出身</a:t>
            </a:r>
            <a:r>
              <a:rPr lang="zh-TW" altLang="en-US" sz="2400" dirty="0"/>
              <a:t>卑下的，</a:t>
            </a:r>
            <a:r>
              <a:rPr lang="zh-TW" altLang="en-US" sz="2400" dirty="0" smtClean="0"/>
              <a:t>以及被</a:t>
            </a:r>
            <a:r>
              <a:rPr lang="zh-TW" altLang="en-US" sz="2400" dirty="0"/>
              <a:t>人藐視的，就是</a:t>
            </a:r>
            <a:r>
              <a:rPr lang="zh-TW" altLang="en-US" sz="2400" dirty="0" smtClean="0"/>
              <a:t>那些無</a:t>
            </a:r>
            <a:r>
              <a:rPr lang="zh-TW" altLang="en-US" sz="2400" dirty="0"/>
              <a:t>有的，為要</a:t>
            </a:r>
            <a:r>
              <a:rPr lang="zh-TW" altLang="en-US" sz="2400" dirty="0" smtClean="0"/>
              <a:t>廢掉那些</a:t>
            </a:r>
            <a:r>
              <a:rPr lang="zh-TW" altLang="en-US" sz="2400" dirty="0"/>
              <a:t>有的，</a:t>
            </a:r>
          </a:p>
          <a:p>
            <a:pPr>
              <a:lnSpc>
                <a:spcPts val="3500"/>
              </a:lnSpc>
            </a:pPr>
            <a:r>
              <a:rPr lang="zh-TW" altLang="en-US" sz="2400" dirty="0" smtClean="0"/>
              <a:t>使</a:t>
            </a:r>
            <a:r>
              <a:rPr lang="zh-TW" altLang="en-US" sz="2400" dirty="0"/>
              <a:t>一切屬肉體的人，在神面前都不能誇口。</a:t>
            </a:r>
          </a:p>
          <a:p>
            <a:pPr>
              <a:lnSpc>
                <a:spcPts val="3500"/>
              </a:lnSpc>
            </a:pPr>
            <a:r>
              <a:rPr lang="zh-TW" altLang="en-US" sz="2400" dirty="0" smtClean="0"/>
              <a:t>但</a:t>
            </a:r>
            <a:r>
              <a:rPr lang="zh-TW" altLang="en-US" sz="2400" dirty="0"/>
              <a:t>你們得在基督耶穌裡，</a:t>
            </a:r>
            <a:r>
              <a:rPr lang="zh-TW" altLang="en-US" sz="2400" dirty="0" smtClean="0"/>
              <a:t>是出於</a:t>
            </a:r>
            <a:r>
              <a:rPr lang="zh-TW" altLang="en-US" sz="2400" dirty="0"/>
              <a:t>神，這基督成了從神給我們的智慧</a:t>
            </a:r>
            <a:r>
              <a:rPr lang="zh-TW" altLang="en-US" sz="2400" dirty="0" smtClean="0"/>
              <a:t>：公</a:t>
            </a:r>
            <a:r>
              <a:rPr lang="zh-TW" altLang="en-US" sz="2400" dirty="0"/>
              <a:t>義、聖別和救贖，</a:t>
            </a:r>
          </a:p>
          <a:p>
            <a:pPr>
              <a:lnSpc>
                <a:spcPts val="3500"/>
              </a:lnSpc>
            </a:pPr>
            <a:r>
              <a:rPr lang="zh-TW" altLang="en-US" sz="2400" dirty="0" smtClean="0"/>
              <a:t>為</a:t>
            </a:r>
            <a:r>
              <a:rPr lang="zh-TW" altLang="en-US" sz="2400" dirty="0"/>
              <a:t>使，如經上所記：“誇口的當在主裡誇口。”</a:t>
            </a:r>
          </a:p>
        </p:txBody>
      </p:sp>
    </p:spTree>
    <p:extLst>
      <p:ext uri="{BB962C8B-B14F-4D97-AF65-F5344CB8AC3E}">
        <p14:creationId xmlns:p14="http://schemas.microsoft.com/office/powerpoint/2010/main" val="237112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軟性</a:t>
            </a:r>
            <a:r>
              <a:rPr lang="zh-TW" altLang="en-US" dirty="0" smtClean="0"/>
              <a:t>變數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476250" y="908720"/>
            <a:ext cx="8229600" cy="5472608"/>
          </a:xfrm>
        </p:spPr>
        <p:txBody>
          <a:bodyPr/>
          <a:lstStyle/>
          <a:p>
            <a:r>
              <a:rPr lang="zh-TW" altLang="zh-TW" sz="2100" dirty="0"/>
              <a:t>只要變數的本質涉及很難清楚定義研究對象、難以結構化及不同的人會有不同的描述</a:t>
            </a:r>
            <a:r>
              <a:rPr lang="en-US" altLang="zh-TW" sz="2100" dirty="0"/>
              <a:t>(</a:t>
            </a:r>
            <a:r>
              <a:rPr lang="zh-TW" altLang="zh-TW" sz="2100" dirty="0"/>
              <a:t>衡量</a:t>
            </a:r>
            <a:r>
              <a:rPr lang="en-US" altLang="zh-TW" sz="2100" dirty="0"/>
              <a:t>) </a:t>
            </a:r>
            <a:r>
              <a:rPr lang="zh-TW" altLang="zh-TW" sz="2100" dirty="0"/>
              <a:t>方式，這類變數即是我們所定義的軟性變數。</a:t>
            </a:r>
          </a:p>
          <a:p>
            <a:r>
              <a:rPr lang="en-US" altLang="zh-TW" sz="2100" dirty="0"/>
              <a:t>Warren </a:t>
            </a:r>
            <a:r>
              <a:rPr lang="en-US" altLang="zh-TW" sz="2100" dirty="0" smtClean="0"/>
              <a:t>(2002)</a:t>
            </a:r>
            <a:r>
              <a:rPr lang="zh-TW" altLang="zh-TW" sz="2100" dirty="0" smtClean="0"/>
              <a:t>認為</a:t>
            </a:r>
            <a:r>
              <a:rPr lang="zh-TW" altLang="zh-TW" sz="2100" dirty="0"/>
              <a:t>軟性</a:t>
            </a:r>
            <a:r>
              <a:rPr lang="en-US" altLang="zh-TW" sz="2100" dirty="0"/>
              <a:t> (</a:t>
            </a:r>
            <a:r>
              <a:rPr lang="zh-TW" altLang="zh-TW" sz="2100" dirty="0"/>
              <a:t>無形</a:t>
            </a:r>
            <a:r>
              <a:rPr lang="en-US" altLang="zh-TW" sz="2100" dirty="0"/>
              <a:t>) </a:t>
            </a:r>
            <a:r>
              <a:rPr lang="zh-TW" altLang="zh-TW" sz="2100" dirty="0"/>
              <a:t>變數的形式有兩種：一種與人的感覺相關，另一種從有形</a:t>
            </a:r>
            <a:r>
              <a:rPr lang="en-US" altLang="zh-TW" sz="2100" dirty="0"/>
              <a:t> (</a:t>
            </a:r>
            <a:r>
              <a:rPr lang="zh-TW" altLang="zh-TW" sz="2100" dirty="0"/>
              <a:t>硬性</a:t>
            </a:r>
            <a:r>
              <a:rPr lang="en-US" altLang="zh-TW" sz="2100" dirty="0"/>
              <a:t>)</a:t>
            </a:r>
            <a:r>
              <a:rPr lang="zh-TW" altLang="zh-TW" sz="2100" dirty="0"/>
              <a:t>變數中延伸</a:t>
            </a:r>
            <a:r>
              <a:rPr lang="zh-TW" altLang="zh-TW" sz="2100" dirty="0" smtClean="0"/>
              <a:t>出來：</a:t>
            </a:r>
            <a:r>
              <a:rPr lang="en-US" altLang="zh-TW" sz="2100" dirty="0" smtClean="0"/>
              <a:t>1 . </a:t>
            </a:r>
            <a:r>
              <a:rPr lang="zh-TW" altLang="zh-TW" sz="2100" dirty="0" smtClean="0"/>
              <a:t>軟性</a:t>
            </a:r>
            <a:r>
              <a:rPr lang="zh-TW" altLang="zh-TW" sz="2100" dirty="0"/>
              <a:t>變數代表間接的資源、反應人們對某項議題的感覺及</a:t>
            </a:r>
            <a:r>
              <a:rPr lang="zh-TW" altLang="zh-TW" sz="2100" dirty="0" smtClean="0"/>
              <a:t>預期</a:t>
            </a:r>
            <a:r>
              <a:rPr lang="en-US" altLang="zh-TW" sz="2100" dirty="0" smtClean="0"/>
              <a:t>,  2.  </a:t>
            </a:r>
            <a:r>
              <a:rPr lang="zh-TW" altLang="zh-TW" sz="2100" dirty="0"/>
              <a:t>軟性變數是有形</a:t>
            </a:r>
            <a:r>
              <a:rPr lang="en-US" altLang="zh-TW" sz="2100" dirty="0"/>
              <a:t> (</a:t>
            </a:r>
            <a:r>
              <a:rPr lang="zh-TW" altLang="zh-TW" sz="2100" dirty="0"/>
              <a:t>硬性</a:t>
            </a:r>
            <a:r>
              <a:rPr lang="en-US" altLang="zh-TW" sz="2100" dirty="0"/>
              <a:t>) </a:t>
            </a:r>
            <a:r>
              <a:rPr lang="zh-TW" altLang="zh-TW" sz="2100" dirty="0"/>
              <a:t>變數的特徵或屬性，例如員工會產生工作</a:t>
            </a:r>
            <a:r>
              <a:rPr lang="zh-TW" altLang="zh-TW" sz="2100" dirty="0" smtClean="0"/>
              <a:t>經驗。</a:t>
            </a:r>
            <a:endParaRPr lang="en-US" altLang="zh-TW" sz="2100" dirty="0" smtClean="0"/>
          </a:p>
          <a:p>
            <a:r>
              <a:rPr lang="zh-CN" altLang="zh-TW" sz="2100" dirty="0"/>
              <a:t>軟性變數</a:t>
            </a:r>
            <a:r>
              <a:rPr lang="zh-CN" altLang="zh-TW" sz="2100" dirty="0" smtClean="0"/>
              <a:t>的特性：</a:t>
            </a:r>
            <a:r>
              <a:rPr lang="en-US" altLang="zh-TW" sz="2100" dirty="0" smtClean="0"/>
              <a:t>1.</a:t>
            </a:r>
            <a:r>
              <a:rPr lang="zh-TW" altLang="en-US" sz="2100" dirty="0" smtClean="0"/>
              <a:t> 也常是一種</a:t>
            </a:r>
            <a:r>
              <a:rPr lang="zh-CN" altLang="zh-TW" sz="2100" dirty="0" smtClean="0"/>
              <a:t>無形資源</a:t>
            </a:r>
            <a:r>
              <a:rPr lang="zh-TW" altLang="en-US" sz="2100" dirty="0" smtClean="0"/>
              <a:t>，</a:t>
            </a:r>
            <a:r>
              <a:rPr lang="zh-CN" altLang="zh-TW" sz="2100" dirty="0" smtClean="0"/>
              <a:t>需要</a:t>
            </a:r>
            <a:r>
              <a:rPr lang="zh-CN" altLang="zh-TW" sz="2100" dirty="0"/>
              <a:t>很長的時間去累積，但破壞它所需要的時間卻很</a:t>
            </a:r>
            <a:r>
              <a:rPr lang="zh-CN" altLang="zh-TW" sz="2100" dirty="0" smtClean="0"/>
              <a:t>短</a:t>
            </a:r>
            <a:r>
              <a:rPr lang="zh-TW" altLang="en-US" sz="2100" dirty="0" smtClean="0"/>
              <a:t>，</a:t>
            </a:r>
            <a:r>
              <a:rPr lang="en-US" altLang="zh-TW" sz="2100" dirty="0" smtClean="0"/>
              <a:t>2.</a:t>
            </a:r>
            <a:r>
              <a:rPr lang="zh-TW" altLang="en-US" sz="2100" dirty="0" smtClean="0"/>
              <a:t> </a:t>
            </a:r>
            <a:r>
              <a:rPr lang="zh-CN" altLang="zh-TW" sz="2100" dirty="0" smtClean="0"/>
              <a:t>有</a:t>
            </a:r>
            <a:r>
              <a:rPr lang="zh-CN" altLang="zh-TW" sz="2100" dirty="0"/>
              <a:t>保健因子（</a:t>
            </a:r>
            <a:r>
              <a:rPr lang="en-US" altLang="zh-TW" sz="2100" dirty="0"/>
              <a:t> Hygiene factor</a:t>
            </a:r>
            <a:r>
              <a:rPr lang="zh-CN" altLang="zh-TW" sz="2100" dirty="0"/>
              <a:t>）的特性，具備的</a:t>
            </a:r>
            <a:r>
              <a:rPr lang="zh-CN" altLang="zh-TW" sz="2100" dirty="0" smtClean="0"/>
              <a:t>時</a:t>
            </a:r>
            <a:r>
              <a:rPr lang="zh-TW" altLang="en-US" sz="2100" dirty="0" smtClean="0"/>
              <a:t>候</a:t>
            </a:r>
            <a:r>
              <a:rPr lang="zh-CN" altLang="zh-TW" sz="2100" dirty="0" smtClean="0"/>
              <a:t>沒有</a:t>
            </a:r>
            <a:r>
              <a:rPr lang="zh-CN" altLang="zh-TW" sz="2100" dirty="0"/>
              <a:t>特別的</a:t>
            </a:r>
            <a:r>
              <a:rPr lang="zh-CN" altLang="zh-TW" sz="2100" dirty="0" smtClean="0"/>
              <a:t>感覺</a:t>
            </a:r>
            <a:r>
              <a:rPr lang="zh-CN" altLang="zh-TW" sz="2100" dirty="0"/>
              <a:t>，一旦失去時，感受會非常的</a:t>
            </a:r>
            <a:r>
              <a:rPr lang="zh-CN" altLang="zh-TW" sz="2100" dirty="0" smtClean="0"/>
              <a:t>明顯</a:t>
            </a:r>
            <a:r>
              <a:rPr lang="zh-TW" altLang="en-US" sz="2100" dirty="0" smtClean="0"/>
              <a:t>，</a:t>
            </a:r>
            <a:r>
              <a:rPr lang="en-US" altLang="zh-TW" sz="2100" dirty="0" smtClean="0"/>
              <a:t>3.</a:t>
            </a:r>
            <a:r>
              <a:rPr lang="zh-TW" altLang="en-US" sz="2100" dirty="0" smtClean="0"/>
              <a:t> </a:t>
            </a:r>
            <a:r>
              <a:rPr lang="zh-TW" altLang="en-US" sz="2100" dirty="0"/>
              <a:t>其</a:t>
            </a:r>
            <a:r>
              <a:rPr lang="zh-CN" altLang="zh-TW" sz="2100" dirty="0" smtClean="0"/>
              <a:t>對有形</a:t>
            </a:r>
            <a:r>
              <a:rPr lang="zh-CN" altLang="zh-TW" sz="2100" dirty="0"/>
              <a:t>資源有十分具大的</a:t>
            </a:r>
            <a:r>
              <a:rPr lang="zh-CN" altLang="zh-TW" sz="2100" dirty="0" smtClean="0"/>
              <a:t>影響</a:t>
            </a:r>
            <a:r>
              <a:rPr lang="zh-TW" altLang="en-US" sz="2100" dirty="0" smtClean="0"/>
              <a:t>。</a:t>
            </a:r>
            <a:endParaRPr lang="en-US" altLang="zh-CN" sz="2100" dirty="0" smtClean="0"/>
          </a:p>
          <a:p>
            <a:r>
              <a:rPr lang="zh-TW" altLang="en-US" sz="2100" dirty="0" smtClean="0"/>
              <a:t>例如</a:t>
            </a:r>
            <a:r>
              <a:rPr lang="zh-CN" altLang="zh-TW" sz="2100" dirty="0" smtClean="0"/>
              <a:t>在</a:t>
            </a:r>
            <a:r>
              <a:rPr lang="zh-CN" altLang="zh-TW" sz="2100" dirty="0"/>
              <a:t>人民航空</a:t>
            </a:r>
            <a:r>
              <a:rPr lang="zh-CN" altLang="zh-TW" sz="2100" dirty="0" smtClean="0"/>
              <a:t>的</a:t>
            </a:r>
            <a:r>
              <a:rPr lang="zh-TW" altLang="en-US" sz="2100" dirty="0"/>
              <a:t>個案</a:t>
            </a:r>
            <a:r>
              <a:rPr lang="zh-CN" altLang="zh-TW" sz="2100" dirty="0" smtClean="0"/>
              <a:t>中</a:t>
            </a:r>
            <a:r>
              <a:rPr lang="zh-CN" altLang="zh-TW" sz="2100" dirty="0"/>
              <a:t>，軟性變數佔有很重要的地位，雖然在</a:t>
            </a:r>
            <a:r>
              <a:rPr lang="zh-CN" altLang="zh-TW" sz="2100" dirty="0" smtClean="0"/>
              <a:t>管理模擬器</a:t>
            </a:r>
            <a:r>
              <a:rPr lang="zh-CN" altLang="zh-TW" sz="2100" dirty="0"/>
              <a:t>的操作介面中，比較被關注的是價格、市場佔有率、僱人數量、飛機架數</a:t>
            </a:r>
            <a:r>
              <a:rPr lang="en-US" altLang="zh-TW" sz="2100" dirty="0"/>
              <a:t>… </a:t>
            </a:r>
            <a:r>
              <a:rPr lang="zh-CN" altLang="zh-TW" sz="2100" dirty="0"/>
              <a:t>等等的硬性變數，但是</a:t>
            </a:r>
            <a:r>
              <a:rPr lang="en-US" altLang="zh-TW" sz="2100" dirty="0" err="1"/>
              <a:t>Sterman</a:t>
            </a:r>
            <a:r>
              <a:rPr lang="zh-CN" altLang="zh-TW" sz="2100" dirty="0"/>
              <a:t>還是特別的強調軟性的部分，例如：服務品質、員工士氣</a:t>
            </a:r>
            <a:r>
              <a:rPr lang="en-US" altLang="zh-TW" sz="2100" dirty="0"/>
              <a:t>… </a:t>
            </a:r>
            <a:r>
              <a:rPr lang="zh-CN" altLang="zh-TW" sz="2100" dirty="0"/>
              <a:t>等等的變數，這類變數對企業才是最有關鍵性的影響與</a:t>
            </a:r>
            <a:r>
              <a:rPr lang="zh-CN" altLang="zh-TW" sz="2100" dirty="0" smtClean="0"/>
              <a:t>效果</a:t>
            </a:r>
            <a:r>
              <a:rPr lang="en-US" altLang="zh-TW" sz="2100" dirty="0" smtClean="0"/>
              <a:t>(Sterman,2000</a:t>
            </a:r>
            <a:r>
              <a:rPr lang="zh-CN" altLang="zh-TW" sz="2100" dirty="0"/>
              <a:t>）。</a:t>
            </a:r>
            <a:endParaRPr lang="zh-TW" altLang="zh-TW" sz="2100" dirty="0"/>
          </a:p>
          <a:p>
            <a:endParaRPr lang="zh-TW" altLang="zh-TW" sz="2100" dirty="0"/>
          </a:p>
          <a:p>
            <a:endParaRPr lang="zh-TW" altLang="zh-TW" sz="2100" dirty="0"/>
          </a:p>
          <a:p>
            <a:endParaRPr lang="zh-TW" altLang="en-US" sz="21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D53BE9-C38F-4DE5-B149-63AE4ECBEF9B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38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87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 smtClean="0"/>
              <a:t>GE</a:t>
            </a:r>
            <a:r>
              <a:rPr lang="zh-TW" altLang="en-US" sz="3600" dirty="0" smtClean="0"/>
              <a:t>再造的關鍵：軟性變數與整體配搭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4495800"/>
          </a:xfrm>
        </p:spPr>
        <p:txBody>
          <a:bodyPr/>
          <a:lstStyle/>
          <a:p>
            <a:r>
              <a:rPr lang="zh-CN" altLang="zh-TW" sz="2600" dirty="0"/>
              <a:t>企業經營需要的是</a:t>
            </a:r>
            <a:r>
              <a:rPr lang="zh-CN" altLang="zh-TW" sz="2600" dirty="0">
                <a:solidFill>
                  <a:srgbClr val="FFFF00"/>
                </a:solidFill>
              </a:rPr>
              <a:t>整體動態搭配的能力</a:t>
            </a:r>
            <a:r>
              <a:rPr lang="zh-CN" altLang="zh-TW" sz="2600" dirty="0"/>
              <a:t>，當組織結構的本質沒有發生</a:t>
            </a:r>
            <a:r>
              <a:rPr lang="zh-CN" altLang="zh-TW" sz="2600" dirty="0" smtClean="0"/>
              <a:t>改變</a:t>
            </a:r>
            <a:r>
              <a:rPr lang="zh-CN" altLang="zh-TW" sz="2600" dirty="0"/>
              <a:t>時，單一方向的變革行動可能可以產生效果，但是從整個的趨勢來看時</a:t>
            </a:r>
            <a:r>
              <a:rPr lang="zh-CN" altLang="zh-TW" sz="2600" dirty="0" smtClean="0"/>
              <a:t>，這樣</a:t>
            </a:r>
            <a:r>
              <a:rPr lang="zh-CN" altLang="zh-TW" sz="2600" dirty="0"/>
              <a:t>的舉動未必會比較好</a:t>
            </a:r>
            <a:r>
              <a:rPr lang="zh-CN" altLang="zh-TW" sz="2600" dirty="0" smtClean="0"/>
              <a:t>。</a:t>
            </a:r>
            <a:endParaRPr lang="en-US" altLang="zh-CN" sz="2600" dirty="0" smtClean="0"/>
          </a:p>
          <a:p>
            <a:r>
              <a:rPr lang="zh-CN" altLang="zh-TW" sz="2600" dirty="0" smtClean="0"/>
              <a:t>以</a:t>
            </a:r>
            <a:r>
              <a:rPr lang="zh-CN" altLang="zh-TW" sz="2600" dirty="0"/>
              <a:t>學習能力的推動為例，威爾許強調要為組織</a:t>
            </a:r>
            <a:r>
              <a:rPr lang="zh-CN" altLang="zh-TW" sz="2600" dirty="0" smtClean="0"/>
              <a:t>建立</a:t>
            </a:r>
            <a:r>
              <a:rPr lang="zh-CN" altLang="zh-TW" sz="2600" dirty="0"/>
              <a:t>「學習」的文化，因此開始積極投入一連串的「學習活動」。但若我們</a:t>
            </a:r>
            <a:r>
              <a:rPr lang="zh-CN" altLang="zh-TW" sz="2600" dirty="0" smtClean="0"/>
              <a:t>嘗試著</a:t>
            </a:r>
            <a:r>
              <a:rPr lang="zh-CN" altLang="zh-TW" sz="2600" dirty="0"/>
              <a:t>把投入「學習活動」的比例加重</a:t>
            </a:r>
            <a:r>
              <a:rPr lang="zh-CN" altLang="zh-TW" sz="2600" dirty="0" smtClean="0"/>
              <a:t>時，</a:t>
            </a:r>
            <a:r>
              <a:rPr lang="zh-TW" altLang="en-US" sz="2600" dirty="0" smtClean="0"/>
              <a:t>模擬</a:t>
            </a:r>
            <a:r>
              <a:rPr lang="zh-CN" altLang="zh-TW" sz="2600" dirty="0" smtClean="0"/>
              <a:t>的結果顯示</a:t>
            </a:r>
            <a:r>
              <a:rPr lang="zh-CN" altLang="zh-TW" sz="2600" dirty="0"/>
              <a:t>最後的績效表現反而不如威爾許的策略</a:t>
            </a:r>
            <a:r>
              <a:rPr lang="zh-CN" altLang="zh-TW" sz="2600" dirty="0" smtClean="0"/>
              <a:t>有效；</a:t>
            </a:r>
            <a:r>
              <a:rPr lang="zh-CN" altLang="zh-TW" sz="2600" dirty="0">
                <a:solidFill>
                  <a:srgbClr val="FFFF00"/>
                </a:solidFill>
              </a:rPr>
              <a:t>在沒有整體</a:t>
            </a:r>
            <a:r>
              <a:rPr lang="zh-CN" altLang="zh-TW" sz="2600" dirty="0" smtClean="0">
                <a:solidFill>
                  <a:srgbClr val="FFFF00"/>
                </a:solidFill>
              </a:rPr>
              <a:t>搭配</a:t>
            </a:r>
            <a:r>
              <a:rPr lang="zh-CN" altLang="zh-TW" sz="2600" dirty="0"/>
              <a:t>的結果下，最後的結果都顯示員工的坦誠度、員工工作負擔、員工的疲憊</a:t>
            </a:r>
            <a:r>
              <a:rPr lang="en-US" altLang="zh-TW" sz="2600" dirty="0" smtClean="0"/>
              <a:t>…</a:t>
            </a:r>
            <a:r>
              <a:rPr lang="zh-CN" altLang="zh-TW" sz="2600" dirty="0" smtClean="0"/>
              <a:t>等等，</a:t>
            </a:r>
            <a:r>
              <a:rPr lang="zh-CN" altLang="zh-TW" sz="2600" dirty="0"/>
              <a:t>都會比較升高，振盪幅度也比較嚴重，這說明「</a:t>
            </a:r>
            <a:r>
              <a:rPr lang="zh-CN" altLang="zh-TW" sz="2600" dirty="0" smtClean="0"/>
              <a:t>頭痛</a:t>
            </a:r>
            <a:r>
              <a:rPr lang="zh-CN" altLang="zh-TW" sz="2600" dirty="0"/>
              <a:t>醫頭、腳痛醫腳」的策略是不足以改變累積已久的問題。過去累積下來</a:t>
            </a:r>
            <a:r>
              <a:rPr lang="zh-CN" altLang="zh-TW" sz="2600" dirty="0" smtClean="0"/>
              <a:t>的問題</a:t>
            </a:r>
            <a:r>
              <a:rPr lang="zh-CN" altLang="zh-TW" sz="2600" dirty="0"/>
              <a:t>，需要長期</a:t>
            </a:r>
            <a:r>
              <a:rPr lang="zh-CN" altLang="zh-TW" sz="2600" dirty="0" smtClean="0"/>
              <a:t>解決</a:t>
            </a:r>
            <a:r>
              <a:rPr lang="zh-TW" altLang="en-US" sz="2600" dirty="0" smtClean="0"/>
              <a:t>。</a:t>
            </a:r>
            <a:endParaRPr lang="en-US" altLang="zh-CN" sz="26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9185E2-8E2D-4C48-A227-59C2DD667C53}" type="slidenum">
              <a:rPr lang="en-US" altLang="zh-TW" smtClean="0"/>
              <a:pPr>
                <a:defRPr/>
              </a:pPr>
              <a:t>39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3774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9A011-5F6A-47A2-ADDF-6129AD32BD6B}" type="slidenum">
              <a:rPr lang="en-US" altLang="zh-TW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169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solidFill>
                  <a:srgbClr val="FFFF00"/>
                </a:solidFill>
              </a:rPr>
              <a:t>再造第一層次：經營觀念再造</a:t>
            </a:r>
            <a:endParaRPr lang="zh-TW" altLang="en-US" smtClean="0"/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836613" y="1314450"/>
            <a:ext cx="7239000" cy="4848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97796" name="Rectangle 4"/>
          <p:cNvSpPr>
            <a:spLocks noChangeArrowheads="1"/>
          </p:cNvSpPr>
          <p:nvPr/>
        </p:nvSpPr>
        <p:spPr bwMode="auto">
          <a:xfrm>
            <a:off x="6281738" y="3654425"/>
            <a:ext cx="1600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TW" altLang="en-US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獎勵與教育訓練</a:t>
            </a:r>
            <a:endParaRPr lang="zh-TW" altLang="en-US" sz="2000" b="1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697797" name="Rectangle 5"/>
          <p:cNvSpPr>
            <a:spLocks noChangeArrowheads="1"/>
          </p:cNvSpPr>
          <p:nvPr/>
        </p:nvSpPr>
        <p:spPr bwMode="auto">
          <a:xfrm>
            <a:off x="6686550" y="2259013"/>
            <a:ext cx="914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TW" altLang="en-US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成本公開</a:t>
            </a:r>
            <a:endParaRPr lang="zh-TW" altLang="en-US" sz="2000" b="1">
              <a:latin typeface="Times New Roman" pitchFamily="18" charset="0"/>
              <a:ea typeface="標楷體" pitchFamily="65" charset="-12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841875" y="2528888"/>
            <a:ext cx="2430463" cy="1219200"/>
            <a:chOff x="3077" y="1605"/>
            <a:chExt cx="1503" cy="1160"/>
          </a:xfrm>
        </p:grpSpPr>
        <p:sp>
          <p:nvSpPr>
            <p:cNvPr id="36916" name="Arc 7"/>
            <p:cNvSpPr>
              <a:spLocks/>
            </p:cNvSpPr>
            <p:nvPr/>
          </p:nvSpPr>
          <p:spPr bwMode="auto">
            <a:xfrm>
              <a:off x="3077" y="1605"/>
              <a:ext cx="1503" cy="902"/>
            </a:xfrm>
            <a:custGeom>
              <a:avLst/>
              <a:gdLst>
                <a:gd name="T0" fmla="*/ 1503 w 21554"/>
                <a:gd name="T1" fmla="*/ 98 h 12937"/>
                <a:gd name="T2" fmla="*/ 1206 w 21554"/>
                <a:gd name="T3" fmla="*/ 902 h 12937"/>
                <a:gd name="T4" fmla="*/ 0 w 21554"/>
                <a:gd name="T5" fmla="*/ 0 h 12937"/>
                <a:gd name="T6" fmla="*/ 0 60000 65536"/>
                <a:gd name="T7" fmla="*/ 0 60000 65536"/>
                <a:gd name="T8" fmla="*/ 0 60000 65536"/>
                <a:gd name="T9" fmla="*/ 0 w 21554"/>
                <a:gd name="T10" fmla="*/ 0 h 12937"/>
                <a:gd name="T11" fmla="*/ 21554 w 21554"/>
                <a:gd name="T12" fmla="*/ 12937 h 129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54" h="12937" fill="none" extrusionOk="0">
                  <a:moveTo>
                    <a:pt x="21553" y="1410"/>
                  </a:moveTo>
                  <a:cubicBezTo>
                    <a:pt x="21280" y="5583"/>
                    <a:pt x="19802" y="9587"/>
                    <a:pt x="17297" y="12936"/>
                  </a:cubicBezTo>
                </a:path>
                <a:path w="21554" h="12937" stroke="0" extrusionOk="0">
                  <a:moveTo>
                    <a:pt x="21553" y="1410"/>
                  </a:moveTo>
                  <a:cubicBezTo>
                    <a:pt x="21280" y="5583"/>
                    <a:pt x="19802" y="9587"/>
                    <a:pt x="17297" y="1293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6917" name="Freeform 8"/>
            <p:cNvSpPr>
              <a:spLocks/>
            </p:cNvSpPr>
            <p:nvPr/>
          </p:nvSpPr>
          <p:spPr bwMode="auto">
            <a:xfrm>
              <a:off x="4200" y="2478"/>
              <a:ext cx="107" cy="125"/>
            </a:xfrm>
            <a:custGeom>
              <a:avLst/>
              <a:gdLst>
                <a:gd name="T0" fmla="*/ 0 w 107"/>
                <a:gd name="T1" fmla="*/ 125 h 125"/>
                <a:gd name="T2" fmla="*/ 107 w 107"/>
                <a:gd name="T3" fmla="*/ 54 h 125"/>
                <a:gd name="T4" fmla="*/ 54 w 107"/>
                <a:gd name="T5" fmla="*/ 0 h 125"/>
                <a:gd name="T6" fmla="*/ 0 w 107"/>
                <a:gd name="T7" fmla="*/ 125 h 1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25"/>
                <a:gd name="T14" fmla="*/ 107 w 107"/>
                <a:gd name="T15" fmla="*/ 125 h 1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25">
                  <a:moveTo>
                    <a:pt x="0" y="125"/>
                  </a:moveTo>
                  <a:lnTo>
                    <a:pt x="107" y="54"/>
                  </a:lnTo>
                  <a:lnTo>
                    <a:pt x="54" y="0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6918" name="Rectangle 9"/>
            <p:cNvSpPr>
              <a:spLocks noChangeArrowheads="1"/>
            </p:cNvSpPr>
            <p:nvPr/>
          </p:nvSpPr>
          <p:spPr bwMode="auto">
            <a:xfrm>
              <a:off x="4334" y="2503"/>
              <a:ext cx="79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+</a:t>
              </a:r>
              <a:endParaRPr lang="en-US" altLang="zh-TW" sz="2000" b="1">
                <a:latin typeface="Times New Roman" pitchFamily="18" charset="0"/>
                <a:ea typeface="標楷體" pitchFamily="65" charset="-12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944563" y="2220913"/>
            <a:ext cx="3657600" cy="2971800"/>
            <a:chOff x="595" y="1399"/>
            <a:chExt cx="2304" cy="1872"/>
          </a:xfrm>
        </p:grpSpPr>
        <p:sp>
          <p:nvSpPr>
            <p:cNvPr id="36894" name="Rectangle 11"/>
            <p:cNvSpPr>
              <a:spLocks noChangeArrowheads="1"/>
            </p:cNvSpPr>
            <p:nvPr/>
          </p:nvSpPr>
          <p:spPr bwMode="auto">
            <a:xfrm>
              <a:off x="2275" y="2282"/>
              <a:ext cx="624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TW" altLang="en-US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降低成本</a:t>
              </a:r>
              <a:endParaRPr lang="zh-TW" altLang="en-US" sz="2000" b="1">
                <a:latin typeface="Times New Roman" pitchFamily="18" charset="0"/>
                <a:ea typeface="標楷體" pitchFamily="65" charset="-120"/>
              </a:endParaRPr>
            </a:p>
          </p:txBody>
        </p: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595" y="1399"/>
              <a:ext cx="1940" cy="1872"/>
              <a:chOff x="595" y="1399"/>
              <a:chExt cx="1940" cy="1872"/>
            </a:xfrm>
          </p:grpSpPr>
          <p:sp>
            <p:nvSpPr>
              <p:cNvPr id="36896" name="Rectangle 13"/>
              <p:cNvSpPr>
                <a:spLocks noChangeArrowheads="1"/>
              </p:cNvSpPr>
              <p:nvPr/>
            </p:nvSpPr>
            <p:spPr bwMode="auto">
              <a:xfrm>
                <a:off x="1392" y="1488"/>
                <a:ext cx="57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TW" altLang="en-US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rPr>
                  <a:t>競爭激烈</a:t>
                </a:r>
                <a:endParaRPr lang="zh-TW" altLang="en-US" sz="2000" b="1">
                  <a:latin typeface="Times New Roman" pitchFamily="18" charset="0"/>
                  <a:ea typeface="標楷體" pitchFamily="65" charset="-120"/>
                </a:endParaRPr>
              </a:p>
            </p:txBody>
          </p:sp>
          <p:sp>
            <p:nvSpPr>
              <p:cNvPr id="36897" name="Rectangle 14"/>
              <p:cNvSpPr>
                <a:spLocks noChangeArrowheads="1"/>
              </p:cNvSpPr>
              <p:nvPr/>
            </p:nvSpPr>
            <p:spPr bwMode="auto">
              <a:xfrm>
                <a:off x="1383" y="3001"/>
                <a:ext cx="43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TW" altLang="en-US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rPr>
                  <a:t>競爭力</a:t>
                </a:r>
                <a:endParaRPr lang="zh-TW" altLang="en-US" sz="2000" b="1">
                  <a:latin typeface="Times New Roman" pitchFamily="18" charset="0"/>
                  <a:ea typeface="標楷體" pitchFamily="65" charset="-120"/>
                </a:endParaRPr>
              </a:p>
            </p:txBody>
          </p:sp>
          <p:sp>
            <p:nvSpPr>
              <p:cNvPr id="36898" name="Rectangle 15"/>
              <p:cNvSpPr>
                <a:spLocks noChangeArrowheads="1"/>
              </p:cNvSpPr>
              <p:nvPr/>
            </p:nvSpPr>
            <p:spPr bwMode="auto">
              <a:xfrm>
                <a:off x="595" y="2319"/>
                <a:ext cx="57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TW" altLang="en-US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rPr>
                  <a:t>贏得訂單</a:t>
                </a:r>
                <a:endParaRPr lang="zh-TW" altLang="en-US" sz="2000" b="1">
                  <a:latin typeface="Times New Roman" pitchFamily="18" charset="0"/>
                  <a:ea typeface="標楷體" pitchFamily="65" charset="-120"/>
                </a:endParaRPr>
              </a:p>
            </p:txBody>
          </p:sp>
          <p:grpSp>
            <p:nvGrpSpPr>
              <p:cNvPr id="5" name="Group 16"/>
              <p:cNvGrpSpPr>
                <a:grpSpLocks/>
              </p:cNvGrpSpPr>
              <p:nvPr/>
            </p:nvGrpSpPr>
            <p:grpSpPr bwMode="auto">
              <a:xfrm>
                <a:off x="1666" y="1651"/>
                <a:ext cx="869" cy="660"/>
                <a:chOff x="2049" y="1725"/>
                <a:chExt cx="869" cy="660"/>
              </a:xfrm>
            </p:grpSpPr>
            <p:sp>
              <p:nvSpPr>
                <p:cNvPr id="36913" name="Arc 17"/>
                <p:cNvSpPr>
                  <a:spLocks/>
                </p:cNvSpPr>
                <p:nvPr/>
              </p:nvSpPr>
              <p:spPr bwMode="auto">
                <a:xfrm>
                  <a:off x="2049" y="1725"/>
                  <a:ext cx="717" cy="651"/>
                </a:xfrm>
                <a:custGeom>
                  <a:avLst/>
                  <a:gdLst>
                    <a:gd name="T0" fmla="*/ 321 w 21320"/>
                    <a:gd name="T1" fmla="*/ 0 h 19370"/>
                    <a:gd name="T2" fmla="*/ 717 w 21320"/>
                    <a:gd name="T3" fmla="*/ 535 h 19370"/>
                    <a:gd name="T4" fmla="*/ 0 w 21320"/>
                    <a:gd name="T5" fmla="*/ 651 h 19370"/>
                    <a:gd name="T6" fmla="*/ 0 60000 65536"/>
                    <a:gd name="T7" fmla="*/ 0 60000 65536"/>
                    <a:gd name="T8" fmla="*/ 0 60000 65536"/>
                    <a:gd name="T9" fmla="*/ 0 w 21320"/>
                    <a:gd name="T10" fmla="*/ 0 h 19370"/>
                    <a:gd name="T11" fmla="*/ 21320 w 21320"/>
                    <a:gd name="T12" fmla="*/ 19370 h 1937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320" h="19370" fill="none" extrusionOk="0">
                      <a:moveTo>
                        <a:pt x="9558" y="-1"/>
                      </a:moveTo>
                      <a:cubicBezTo>
                        <a:pt x="15818" y="3089"/>
                        <a:pt x="20200" y="9013"/>
                        <a:pt x="21320" y="15904"/>
                      </a:cubicBezTo>
                    </a:path>
                    <a:path w="21320" h="19370" stroke="0" extrusionOk="0">
                      <a:moveTo>
                        <a:pt x="9558" y="-1"/>
                      </a:moveTo>
                      <a:cubicBezTo>
                        <a:pt x="15818" y="3089"/>
                        <a:pt x="20200" y="9013"/>
                        <a:pt x="21320" y="15904"/>
                      </a:cubicBezTo>
                      <a:lnTo>
                        <a:pt x="0" y="19370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6914" name="Freeform 18"/>
                <p:cNvSpPr>
                  <a:spLocks/>
                </p:cNvSpPr>
                <p:nvPr/>
              </p:nvSpPr>
              <p:spPr bwMode="auto">
                <a:xfrm>
                  <a:off x="2722" y="2261"/>
                  <a:ext cx="71" cy="124"/>
                </a:xfrm>
                <a:custGeom>
                  <a:avLst/>
                  <a:gdLst>
                    <a:gd name="T0" fmla="*/ 44 w 71"/>
                    <a:gd name="T1" fmla="*/ 124 h 124"/>
                    <a:gd name="T2" fmla="*/ 71 w 71"/>
                    <a:gd name="T3" fmla="*/ 0 h 124"/>
                    <a:gd name="T4" fmla="*/ 0 w 71"/>
                    <a:gd name="T5" fmla="*/ 0 h 124"/>
                    <a:gd name="T6" fmla="*/ 44 w 71"/>
                    <a:gd name="T7" fmla="*/ 124 h 1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1"/>
                    <a:gd name="T13" fmla="*/ 0 h 124"/>
                    <a:gd name="T14" fmla="*/ 71 w 71"/>
                    <a:gd name="T15" fmla="*/ 124 h 1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1" h="124">
                      <a:moveTo>
                        <a:pt x="44" y="124"/>
                      </a:moveTo>
                      <a:lnTo>
                        <a:pt x="71" y="0"/>
                      </a:lnTo>
                      <a:lnTo>
                        <a:pt x="0" y="0"/>
                      </a:lnTo>
                      <a:lnTo>
                        <a:pt x="44" y="124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1428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6915" name="Rectangle 19"/>
                <p:cNvSpPr>
                  <a:spLocks noChangeArrowheads="1"/>
                </p:cNvSpPr>
                <p:nvPr/>
              </p:nvSpPr>
              <p:spPr bwMode="auto">
                <a:xfrm>
                  <a:off x="2837" y="2181"/>
                  <a:ext cx="81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zh-TW">
                      <a:solidFill>
                        <a:srgbClr val="000000"/>
                      </a:solidFill>
                      <a:latin typeface="Times New Roman" pitchFamily="18" charset="0"/>
                      <a:ea typeface="標楷體" pitchFamily="65" charset="-120"/>
                    </a:rPr>
                    <a:t>+</a:t>
                  </a:r>
                  <a:endParaRPr lang="en-US" altLang="zh-TW" sz="2000" b="1">
                    <a:latin typeface="Times New Roman" pitchFamily="18" charset="0"/>
                    <a:ea typeface="標楷體" pitchFamily="65" charset="-120"/>
                  </a:endParaRPr>
                </a:p>
              </p:txBody>
            </p:sp>
          </p:grpSp>
          <p:grpSp>
            <p:nvGrpSpPr>
              <p:cNvPr id="6" name="Group 20"/>
              <p:cNvGrpSpPr>
                <a:grpSpLocks/>
              </p:cNvGrpSpPr>
              <p:nvPr/>
            </p:nvGrpSpPr>
            <p:grpSpPr bwMode="auto">
              <a:xfrm>
                <a:off x="1737" y="2452"/>
                <a:ext cx="653" cy="819"/>
                <a:chOff x="2120" y="2526"/>
                <a:chExt cx="653" cy="819"/>
              </a:xfrm>
            </p:grpSpPr>
            <p:sp>
              <p:nvSpPr>
                <p:cNvPr id="36910" name="Arc 21"/>
                <p:cNvSpPr>
                  <a:spLocks/>
                </p:cNvSpPr>
                <p:nvPr/>
              </p:nvSpPr>
              <p:spPr bwMode="auto">
                <a:xfrm>
                  <a:off x="2120" y="2526"/>
                  <a:ext cx="653" cy="616"/>
                </a:xfrm>
                <a:custGeom>
                  <a:avLst/>
                  <a:gdLst>
                    <a:gd name="T0" fmla="*/ 653 w 21528"/>
                    <a:gd name="T1" fmla="*/ 54 h 20312"/>
                    <a:gd name="T2" fmla="*/ 223 w 21528"/>
                    <a:gd name="T3" fmla="*/ 616 h 20312"/>
                    <a:gd name="T4" fmla="*/ 0 w 21528"/>
                    <a:gd name="T5" fmla="*/ 0 h 20312"/>
                    <a:gd name="T6" fmla="*/ 0 60000 65536"/>
                    <a:gd name="T7" fmla="*/ 0 60000 65536"/>
                    <a:gd name="T8" fmla="*/ 0 60000 65536"/>
                    <a:gd name="T9" fmla="*/ 0 w 21528"/>
                    <a:gd name="T10" fmla="*/ 0 h 20312"/>
                    <a:gd name="T11" fmla="*/ 21528 w 21528"/>
                    <a:gd name="T12" fmla="*/ 20312 h 203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28" h="20312" fill="none" extrusionOk="0">
                      <a:moveTo>
                        <a:pt x="21527" y="1765"/>
                      </a:moveTo>
                      <a:cubicBezTo>
                        <a:pt x="20836" y="10190"/>
                        <a:pt x="15295" y="17437"/>
                        <a:pt x="7347" y="20312"/>
                      </a:cubicBezTo>
                    </a:path>
                    <a:path w="21528" h="20312" stroke="0" extrusionOk="0">
                      <a:moveTo>
                        <a:pt x="21527" y="1765"/>
                      </a:moveTo>
                      <a:cubicBezTo>
                        <a:pt x="20836" y="10190"/>
                        <a:pt x="15295" y="17437"/>
                        <a:pt x="7347" y="2031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6911" name="Freeform 22"/>
                <p:cNvSpPr>
                  <a:spLocks/>
                </p:cNvSpPr>
                <p:nvPr/>
              </p:nvSpPr>
              <p:spPr bwMode="auto">
                <a:xfrm>
                  <a:off x="2226" y="3101"/>
                  <a:ext cx="124" cy="71"/>
                </a:xfrm>
                <a:custGeom>
                  <a:avLst/>
                  <a:gdLst>
                    <a:gd name="T0" fmla="*/ 0 w 124"/>
                    <a:gd name="T1" fmla="*/ 71 h 71"/>
                    <a:gd name="T2" fmla="*/ 124 w 124"/>
                    <a:gd name="T3" fmla="*/ 71 h 71"/>
                    <a:gd name="T4" fmla="*/ 107 w 124"/>
                    <a:gd name="T5" fmla="*/ 0 h 71"/>
                    <a:gd name="T6" fmla="*/ 0 w 124"/>
                    <a:gd name="T7" fmla="*/ 71 h 7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4"/>
                    <a:gd name="T13" fmla="*/ 0 h 71"/>
                    <a:gd name="T14" fmla="*/ 124 w 124"/>
                    <a:gd name="T15" fmla="*/ 71 h 7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4" h="71">
                      <a:moveTo>
                        <a:pt x="0" y="71"/>
                      </a:moveTo>
                      <a:lnTo>
                        <a:pt x="124" y="71"/>
                      </a:lnTo>
                      <a:lnTo>
                        <a:pt x="107" y="0"/>
                      </a:lnTo>
                      <a:lnTo>
                        <a:pt x="0" y="71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1428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6912" name="Rectangle 23"/>
                <p:cNvSpPr>
                  <a:spLocks noChangeArrowheads="1"/>
                </p:cNvSpPr>
                <p:nvPr/>
              </p:nvSpPr>
              <p:spPr bwMode="auto">
                <a:xfrm>
                  <a:off x="2333" y="3172"/>
                  <a:ext cx="81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zh-TW">
                      <a:solidFill>
                        <a:srgbClr val="000000"/>
                      </a:solidFill>
                      <a:latin typeface="Times New Roman" pitchFamily="18" charset="0"/>
                      <a:ea typeface="標楷體" pitchFamily="65" charset="-120"/>
                    </a:rPr>
                    <a:t>+</a:t>
                  </a:r>
                  <a:endParaRPr lang="en-US" altLang="zh-TW" sz="2000" b="1">
                    <a:latin typeface="Times New Roman" pitchFamily="18" charset="0"/>
                    <a:ea typeface="標楷體" pitchFamily="65" charset="-120"/>
                  </a:endParaRPr>
                </a:p>
              </p:txBody>
            </p:sp>
          </p:grpSp>
          <p:grpSp>
            <p:nvGrpSpPr>
              <p:cNvPr id="7" name="Group 24"/>
              <p:cNvGrpSpPr>
                <a:grpSpLocks/>
              </p:cNvGrpSpPr>
              <p:nvPr/>
            </p:nvGrpSpPr>
            <p:grpSpPr bwMode="auto">
              <a:xfrm>
                <a:off x="622" y="2505"/>
                <a:ext cx="779" cy="699"/>
                <a:chOff x="1005" y="2579"/>
                <a:chExt cx="779" cy="699"/>
              </a:xfrm>
            </p:grpSpPr>
            <p:sp>
              <p:nvSpPr>
                <p:cNvPr id="36907" name="Arc 25"/>
                <p:cNvSpPr>
                  <a:spLocks/>
                </p:cNvSpPr>
                <p:nvPr/>
              </p:nvSpPr>
              <p:spPr bwMode="auto">
                <a:xfrm>
                  <a:off x="1155" y="2695"/>
                  <a:ext cx="629" cy="583"/>
                </a:xfrm>
                <a:custGeom>
                  <a:avLst/>
                  <a:gdLst>
                    <a:gd name="T0" fmla="*/ 629 w 26925"/>
                    <a:gd name="T1" fmla="*/ 567 h 24983"/>
                    <a:gd name="T2" fmla="*/ 6 w 26925"/>
                    <a:gd name="T3" fmla="*/ 0 h 24983"/>
                    <a:gd name="T4" fmla="*/ 505 w 26925"/>
                    <a:gd name="T5" fmla="*/ 79 h 24983"/>
                    <a:gd name="T6" fmla="*/ 0 60000 65536"/>
                    <a:gd name="T7" fmla="*/ 0 60000 65536"/>
                    <a:gd name="T8" fmla="*/ 0 60000 65536"/>
                    <a:gd name="T9" fmla="*/ 0 w 26925"/>
                    <a:gd name="T10" fmla="*/ 0 h 24983"/>
                    <a:gd name="T11" fmla="*/ 26925 w 26925"/>
                    <a:gd name="T12" fmla="*/ 24983 h 2498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925" h="24983" fill="none" extrusionOk="0">
                      <a:moveTo>
                        <a:pt x="26925" y="24316"/>
                      </a:moveTo>
                      <a:cubicBezTo>
                        <a:pt x="25184" y="24759"/>
                        <a:pt x="23395" y="24982"/>
                        <a:pt x="21600" y="24983"/>
                      </a:cubicBezTo>
                      <a:cubicBezTo>
                        <a:pt x="9670" y="24983"/>
                        <a:pt x="0" y="15312"/>
                        <a:pt x="0" y="3383"/>
                      </a:cubicBezTo>
                      <a:cubicBezTo>
                        <a:pt x="-1" y="2250"/>
                        <a:pt x="89" y="1118"/>
                        <a:pt x="266" y="-1"/>
                      </a:cubicBezTo>
                    </a:path>
                    <a:path w="26925" h="24983" stroke="0" extrusionOk="0">
                      <a:moveTo>
                        <a:pt x="26925" y="24316"/>
                      </a:moveTo>
                      <a:cubicBezTo>
                        <a:pt x="25184" y="24759"/>
                        <a:pt x="23395" y="24982"/>
                        <a:pt x="21600" y="24983"/>
                      </a:cubicBezTo>
                      <a:cubicBezTo>
                        <a:pt x="9670" y="24983"/>
                        <a:pt x="0" y="15312"/>
                        <a:pt x="0" y="3383"/>
                      </a:cubicBezTo>
                      <a:cubicBezTo>
                        <a:pt x="-1" y="2250"/>
                        <a:pt x="89" y="1118"/>
                        <a:pt x="266" y="-1"/>
                      </a:cubicBezTo>
                      <a:lnTo>
                        <a:pt x="21600" y="3383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6908" name="Freeform 26"/>
                <p:cNvSpPr>
                  <a:spLocks/>
                </p:cNvSpPr>
                <p:nvPr/>
              </p:nvSpPr>
              <p:spPr bwMode="auto">
                <a:xfrm>
                  <a:off x="1120" y="2579"/>
                  <a:ext cx="79" cy="124"/>
                </a:xfrm>
                <a:custGeom>
                  <a:avLst/>
                  <a:gdLst>
                    <a:gd name="T0" fmla="*/ 79 w 79"/>
                    <a:gd name="T1" fmla="*/ 0 h 124"/>
                    <a:gd name="T2" fmla="*/ 0 w 79"/>
                    <a:gd name="T3" fmla="*/ 106 h 124"/>
                    <a:gd name="T4" fmla="*/ 71 w 79"/>
                    <a:gd name="T5" fmla="*/ 124 h 124"/>
                    <a:gd name="T6" fmla="*/ 79 w 79"/>
                    <a:gd name="T7" fmla="*/ 0 h 1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9"/>
                    <a:gd name="T13" fmla="*/ 0 h 124"/>
                    <a:gd name="T14" fmla="*/ 79 w 79"/>
                    <a:gd name="T15" fmla="*/ 124 h 1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9" h="124">
                      <a:moveTo>
                        <a:pt x="79" y="0"/>
                      </a:moveTo>
                      <a:lnTo>
                        <a:pt x="0" y="106"/>
                      </a:lnTo>
                      <a:lnTo>
                        <a:pt x="71" y="124"/>
                      </a:lnTo>
                      <a:lnTo>
                        <a:pt x="79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1428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6909" name="Rectangle 27"/>
                <p:cNvSpPr>
                  <a:spLocks noChangeArrowheads="1"/>
                </p:cNvSpPr>
                <p:nvPr/>
              </p:nvSpPr>
              <p:spPr bwMode="auto">
                <a:xfrm>
                  <a:off x="1005" y="2579"/>
                  <a:ext cx="81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zh-TW">
                      <a:solidFill>
                        <a:srgbClr val="000000"/>
                      </a:solidFill>
                      <a:latin typeface="Times New Roman" pitchFamily="18" charset="0"/>
                      <a:ea typeface="標楷體" pitchFamily="65" charset="-120"/>
                    </a:rPr>
                    <a:t>+</a:t>
                  </a:r>
                  <a:endParaRPr lang="en-US" altLang="zh-TW" sz="2000" b="1">
                    <a:latin typeface="Times New Roman" pitchFamily="18" charset="0"/>
                    <a:ea typeface="標楷體" pitchFamily="65" charset="-120"/>
                  </a:endParaRPr>
                </a:p>
              </p:txBody>
            </p:sp>
          </p:grpSp>
          <p:grpSp>
            <p:nvGrpSpPr>
              <p:cNvPr id="8" name="Group 28"/>
              <p:cNvGrpSpPr>
                <a:grpSpLocks/>
              </p:cNvGrpSpPr>
              <p:nvPr/>
            </p:nvGrpSpPr>
            <p:grpSpPr bwMode="auto">
              <a:xfrm>
                <a:off x="843" y="1399"/>
                <a:ext cx="646" cy="913"/>
                <a:chOff x="1226" y="1473"/>
                <a:chExt cx="646" cy="913"/>
              </a:xfrm>
            </p:grpSpPr>
            <p:sp>
              <p:nvSpPr>
                <p:cNvPr id="36904" name="Arc 29"/>
                <p:cNvSpPr>
                  <a:spLocks/>
                </p:cNvSpPr>
                <p:nvPr/>
              </p:nvSpPr>
              <p:spPr bwMode="auto">
                <a:xfrm>
                  <a:off x="1226" y="1672"/>
                  <a:ext cx="646" cy="714"/>
                </a:xfrm>
                <a:custGeom>
                  <a:avLst/>
                  <a:gdLst>
                    <a:gd name="T0" fmla="*/ 11 w 21600"/>
                    <a:gd name="T1" fmla="*/ 714 h 23857"/>
                    <a:gd name="T2" fmla="*/ 400 w 21600"/>
                    <a:gd name="T3" fmla="*/ 0 h 23857"/>
                    <a:gd name="T4" fmla="*/ 646 w 21600"/>
                    <a:gd name="T5" fmla="*/ 598 h 2385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3857"/>
                    <a:gd name="T11" fmla="*/ 21600 w 21600"/>
                    <a:gd name="T12" fmla="*/ 23857 h 2385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3857" fill="none" extrusionOk="0">
                      <a:moveTo>
                        <a:pt x="352" y="23857"/>
                      </a:moveTo>
                      <a:cubicBezTo>
                        <a:pt x="118" y="22574"/>
                        <a:pt x="0" y="21273"/>
                        <a:pt x="0" y="19969"/>
                      </a:cubicBezTo>
                      <a:cubicBezTo>
                        <a:pt x="-1" y="11219"/>
                        <a:pt x="5278" y="3334"/>
                        <a:pt x="13366" y="-1"/>
                      </a:cubicBezTo>
                    </a:path>
                    <a:path w="21600" h="23857" stroke="0" extrusionOk="0">
                      <a:moveTo>
                        <a:pt x="352" y="23857"/>
                      </a:moveTo>
                      <a:cubicBezTo>
                        <a:pt x="118" y="22574"/>
                        <a:pt x="0" y="21273"/>
                        <a:pt x="0" y="19969"/>
                      </a:cubicBezTo>
                      <a:cubicBezTo>
                        <a:pt x="-1" y="11219"/>
                        <a:pt x="5278" y="3334"/>
                        <a:pt x="13366" y="-1"/>
                      </a:cubicBezTo>
                      <a:lnTo>
                        <a:pt x="21600" y="19969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6905" name="Freeform 30"/>
                <p:cNvSpPr>
                  <a:spLocks/>
                </p:cNvSpPr>
                <p:nvPr/>
              </p:nvSpPr>
              <p:spPr bwMode="auto">
                <a:xfrm>
                  <a:off x="1615" y="1632"/>
                  <a:ext cx="133" cy="71"/>
                </a:xfrm>
                <a:custGeom>
                  <a:avLst/>
                  <a:gdLst>
                    <a:gd name="T0" fmla="*/ 133 w 133"/>
                    <a:gd name="T1" fmla="*/ 9 h 71"/>
                    <a:gd name="T2" fmla="*/ 0 w 133"/>
                    <a:gd name="T3" fmla="*/ 0 h 71"/>
                    <a:gd name="T4" fmla="*/ 18 w 133"/>
                    <a:gd name="T5" fmla="*/ 71 h 71"/>
                    <a:gd name="T6" fmla="*/ 133 w 133"/>
                    <a:gd name="T7" fmla="*/ 9 h 7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33"/>
                    <a:gd name="T13" fmla="*/ 0 h 71"/>
                    <a:gd name="T14" fmla="*/ 133 w 133"/>
                    <a:gd name="T15" fmla="*/ 71 h 7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33" h="71">
                      <a:moveTo>
                        <a:pt x="133" y="9"/>
                      </a:moveTo>
                      <a:lnTo>
                        <a:pt x="0" y="0"/>
                      </a:lnTo>
                      <a:lnTo>
                        <a:pt x="18" y="71"/>
                      </a:lnTo>
                      <a:lnTo>
                        <a:pt x="133" y="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1428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6906" name="Rectangle 31"/>
                <p:cNvSpPr>
                  <a:spLocks noChangeArrowheads="1"/>
                </p:cNvSpPr>
                <p:nvPr/>
              </p:nvSpPr>
              <p:spPr bwMode="auto">
                <a:xfrm>
                  <a:off x="1562" y="1473"/>
                  <a:ext cx="81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zh-TW">
                      <a:solidFill>
                        <a:srgbClr val="000000"/>
                      </a:solidFill>
                      <a:latin typeface="Times New Roman" pitchFamily="18" charset="0"/>
                      <a:ea typeface="標楷體" pitchFamily="65" charset="-120"/>
                    </a:rPr>
                    <a:t>+</a:t>
                  </a:r>
                  <a:endParaRPr lang="en-US" altLang="zh-TW" sz="2000" b="1">
                    <a:latin typeface="Times New Roman" pitchFamily="18" charset="0"/>
                    <a:ea typeface="標楷體" pitchFamily="65" charset="-120"/>
                  </a:endParaRPr>
                </a:p>
              </p:txBody>
            </p:sp>
          </p:grpSp>
          <p:pic>
            <p:nvPicPr>
              <p:cNvPr id="36903" name="Picture 3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436" y="2240"/>
                <a:ext cx="283" cy="2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6873" name="Rectangle 33"/>
          <p:cNvSpPr>
            <a:spLocks noChangeArrowheads="1"/>
          </p:cNvSpPr>
          <p:nvPr/>
        </p:nvSpPr>
        <p:spPr bwMode="auto">
          <a:xfrm>
            <a:off x="3038475" y="1323975"/>
            <a:ext cx="3467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TW" b="1" u="sng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MJ</a:t>
            </a:r>
            <a:r>
              <a:rPr lang="zh-TW" altLang="en-US" b="1" u="sng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公司降低成本方案如何有效？</a:t>
            </a:r>
            <a:endParaRPr lang="zh-TW" altLang="en-US" sz="2000" b="1">
              <a:latin typeface="Times New Roman" pitchFamily="18" charset="0"/>
              <a:ea typeface="標楷體" pitchFamily="65" charset="-120"/>
            </a:endParaRPr>
          </a:p>
        </p:txBody>
      </p: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3941763" y="2619375"/>
            <a:ext cx="2251075" cy="2479675"/>
            <a:chOff x="2483" y="1606"/>
            <a:chExt cx="1503" cy="1562"/>
          </a:xfrm>
        </p:grpSpPr>
        <p:sp>
          <p:nvSpPr>
            <p:cNvPr id="36879" name="Rectangle 35"/>
            <p:cNvSpPr>
              <a:spLocks noChangeArrowheads="1"/>
            </p:cNvSpPr>
            <p:nvPr/>
          </p:nvSpPr>
          <p:spPr bwMode="auto">
            <a:xfrm>
              <a:off x="2852" y="2954"/>
              <a:ext cx="61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TW" altLang="en-US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員工參與</a:t>
              </a:r>
              <a:endParaRPr lang="zh-TW" altLang="en-US" sz="2000" b="1">
                <a:latin typeface="Times New Roman" pitchFamily="18" charset="0"/>
                <a:ea typeface="標楷體" pitchFamily="65" charset="-120"/>
              </a:endParaRPr>
            </a:p>
          </p:txBody>
        </p:sp>
        <p:grpSp>
          <p:nvGrpSpPr>
            <p:cNvPr id="10" name="Group 36"/>
            <p:cNvGrpSpPr>
              <a:grpSpLocks/>
            </p:cNvGrpSpPr>
            <p:nvPr/>
          </p:nvGrpSpPr>
          <p:grpSpPr bwMode="auto">
            <a:xfrm>
              <a:off x="2483" y="2226"/>
              <a:ext cx="881" cy="728"/>
              <a:chOff x="2784" y="2385"/>
              <a:chExt cx="903" cy="780"/>
            </a:xfrm>
          </p:grpSpPr>
          <p:sp>
            <p:nvSpPr>
              <p:cNvPr id="36891" name="Arc 37"/>
              <p:cNvSpPr>
                <a:spLocks/>
              </p:cNvSpPr>
              <p:nvPr/>
            </p:nvSpPr>
            <p:spPr bwMode="auto">
              <a:xfrm>
                <a:off x="2819" y="2385"/>
                <a:ext cx="868" cy="780"/>
              </a:xfrm>
              <a:custGeom>
                <a:avLst/>
                <a:gdLst>
                  <a:gd name="T0" fmla="*/ 379 w 20348"/>
                  <a:gd name="T1" fmla="*/ 780 h 18312"/>
                  <a:gd name="T2" fmla="*/ 0 w 20348"/>
                  <a:gd name="T3" fmla="*/ 309 h 18312"/>
                  <a:gd name="T4" fmla="*/ 868 w 20348"/>
                  <a:gd name="T5" fmla="*/ 0 h 18312"/>
                  <a:gd name="T6" fmla="*/ 0 60000 65536"/>
                  <a:gd name="T7" fmla="*/ 0 60000 65536"/>
                  <a:gd name="T8" fmla="*/ 0 60000 65536"/>
                  <a:gd name="T9" fmla="*/ 0 w 20348"/>
                  <a:gd name="T10" fmla="*/ 0 h 18312"/>
                  <a:gd name="T11" fmla="*/ 20348 w 20348"/>
                  <a:gd name="T12" fmla="*/ 18312 h 183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348" h="18312" fill="none" extrusionOk="0">
                    <a:moveTo>
                      <a:pt x="8892" y="18311"/>
                    </a:moveTo>
                    <a:cubicBezTo>
                      <a:pt x="4766" y="15730"/>
                      <a:pt x="1633" y="11832"/>
                      <a:pt x="0" y="7247"/>
                    </a:cubicBezTo>
                  </a:path>
                  <a:path w="20348" h="18312" stroke="0" extrusionOk="0">
                    <a:moveTo>
                      <a:pt x="8892" y="18311"/>
                    </a:moveTo>
                    <a:cubicBezTo>
                      <a:pt x="4766" y="15730"/>
                      <a:pt x="1633" y="11832"/>
                      <a:pt x="0" y="7247"/>
                    </a:cubicBezTo>
                    <a:lnTo>
                      <a:pt x="20348" y="0"/>
                    </a:lnTo>
                    <a:close/>
                  </a:path>
                </a:pathLst>
              </a:custGeom>
              <a:noFill/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6892" name="Freeform 38"/>
              <p:cNvSpPr>
                <a:spLocks/>
              </p:cNvSpPr>
              <p:nvPr/>
            </p:nvSpPr>
            <p:spPr bwMode="auto">
              <a:xfrm>
                <a:off x="2784" y="2579"/>
                <a:ext cx="71" cy="124"/>
              </a:xfrm>
              <a:custGeom>
                <a:avLst/>
                <a:gdLst>
                  <a:gd name="T0" fmla="*/ 9 w 71"/>
                  <a:gd name="T1" fmla="*/ 0 h 124"/>
                  <a:gd name="T2" fmla="*/ 0 w 71"/>
                  <a:gd name="T3" fmla="*/ 124 h 124"/>
                  <a:gd name="T4" fmla="*/ 71 w 71"/>
                  <a:gd name="T5" fmla="*/ 106 h 124"/>
                  <a:gd name="T6" fmla="*/ 9 w 71"/>
                  <a:gd name="T7" fmla="*/ 0 h 1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1"/>
                  <a:gd name="T13" fmla="*/ 0 h 124"/>
                  <a:gd name="T14" fmla="*/ 71 w 71"/>
                  <a:gd name="T15" fmla="*/ 124 h 1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1" h="124">
                    <a:moveTo>
                      <a:pt x="9" y="0"/>
                    </a:moveTo>
                    <a:lnTo>
                      <a:pt x="0" y="124"/>
                    </a:lnTo>
                    <a:lnTo>
                      <a:pt x="71" y="10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FF"/>
              </a:solidFill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6893" name="Rectangle 39"/>
              <p:cNvSpPr>
                <a:spLocks noChangeArrowheads="1"/>
              </p:cNvSpPr>
              <p:nvPr/>
            </p:nvSpPr>
            <p:spPr bwMode="auto">
              <a:xfrm>
                <a:off x="2899" y="2588"/>
                <a:ext cx="88" cy="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>
                    <a:solidFill>
                      <a:srgbClr val="0000FF"/>
                    </a:solidFill>
                    <a:latin typeface="Times New Roman" pitchFamily="18" charset="0"/>
                    <a:ea typeface="標楷體" pitchFamily="65" charset="-120"/>
                  </a:rPr>
                  <a:t>+</a:t>
                </a:r>
                <a:endParaRPr lang="en-US" altLang="zh-TW" sz="2000" b="1">
                  <a:latin typeface="Times New Roman" pitchFamily="18" charset="0"/>
                  <a:ea typeface="標楷體" pitchFamily="65" charset="-120"/>
                </a:endParaRPr>
              </a:p>
            </p:txBody>
          </p:sp>
        </p:grpSp>
        <p:sp>
          <p:nvSpPr>
            <p:cNvPr id="36881" name="Rectangle 40"/>
            <p:cNvSpPr>
              <a:spLocks noChangeArrowheads="1"/>
            </p:cNvSpPr>
            <p:nvPr/>
          </p:nvSpPr>
          <p:spPr bwMode="auto">
            <a:xfrm>
              <a:off x="3249" y="1650"/>
              <a:ext cx="61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TW" altLang="en-US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工作壓力</a:t>
              </a:r>
              <a:endParaRPr lang="zh-TW" altLang="en-US" sz="2000" b="1">
                <a:latin typeface="Times New Roman" pitchFamily="18" charset="0"/>
                <a:ea typeface="標楷體" pitchFamily="65" charset="-120"/>
              </a:endParaRPr>
            </a:p>
          </p:txBody>
        </p:sp>
        <p:grpSp>
          <p:nvGrpSpPr>
            <p:cNvPr id="11" name="Group 41"/>
            <p:cNvGrpSpPr>
              <a:grpSpLocks/>
            </p:cNvGrpSpPr>
            <p:nvPr/>
          </p:nvGrpSpPr>
          <p:grpSpPr bwMode="auto">
            <a:xfrm>
              <a:off x="2511" y="1606"/>
              <a:ext cx="986" cy="1354"/>
              <a:chOff x="2834" y="1765"/>
              <a:chExt cx="986" cy="1354"/>
            </a:xfrm>
          </p:grpSpPr>
          <p:sp>
            <p:nvSpPr>
              <p:cNvPr id="36888" name="Arc 42"/>
              <p:cNvSpPr>
                <a:spLocks/>
              </p:cNvSpPr>
              <p:nvPr/>
            </p:nvSpPr>
            <p:spPr bwMode="auto">
              <a:xfrm>
                <a:off x="2834" y="1967"/>
                <a:ext cx="986" cy="1152"/>
              </a:xfrm>
              <a:custGeom>
                <a:avLst/>
                <a:gdLst>
                  <a:gd name="T0" fmla="*/ 0 w 17305"/>
                  <a:gd name="T1" fmla="*/ 416 h 20229"/>
                  <a:gd name="T2" fmla="*/ 555 w 17305"/>
                  <a:gd name="T3" fmla="*/ 0 h 20229"/>
                  <a:gd name="T4" fmla="*/ 986 w 17305"/>
                  <a:gd name="T5" fmla="*/ 1152 h 20229"/>
                  <a:gd name="T6" fmla="*/ 0 60000 65536"/>
                  <a:gd name="T7" fmla="*/ 0 60000 65536"/>
                  <a:gd name="T8" fmla="*/ 0 60000 65536"/>
                  <a:gd name="T9" fmla="*/ 0 w 17305"/>
                  <a:gd name="T10" fmla="*/ 0 h 20229"/>
                  <a:gd name="T11" fmla="*/ 17305 w 17305"/>
                  <a:gd name="T12" fmla="*/ 20229 h 202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305" h="20229" fill="none" extrusionOk="0">
                    <a:moveTo>
                      <a:pt x="0" y="7302"/>
                    </a:moveTo>
                    <a:cubicBezTo>
                      <a:pt x="2477" y="3985"/>
                      <a:pt x="5855" y="1450"/>
                      <a:pt x="9732" y="-1"/>
                    </a:cubicBezTo>
                  </a:path>
                  <a:path w="17305" h="20229" stroke="0" extrusionOk="0">
                    <a:moveTo>
                      <a:pt x="0" y="7302"/>
                    </a:moveTo>
                    <a:cubicBezTo>
                      <a:pt x="2477" y="3985"/>
                      <a:pt x="5855" y="1450"/>
                      <a:pt x="9732" y="-1"/>
                    </a:cubicBezTo>
                    <a:lnTo>
                      <a:pt x="17305" y="20229"/>
                    </a:lnTo>
                    <a:close/>
                  </a:path>
                </a:pathLst>
              </a:custGeom>
              <a:noFill/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6889" name="Freeform 43"/>
              <p:cNvSpPr>
                <a:spLocks/>
              </p:cNvSpPr>
              <p:nvPr/>
            </p:nvSpPr>
            <p:spPr bwMode="auto">
              <a:xfrm>
                <a:off x="3377" y="1924"/>
                <a:ext cx="133" cy="71"/>
              </a:xfrm>
              <a:custGeom>
                <a:avLst/>
                <a:gdLst>
                  <a:gd name="T0" fmla="*/ 133 w 133"/>
                  <a:gd name="T1" fmla="*/ 9 h 71"/>
                  <a:gd name="T2" fmla="*/ 0 w 133"/>
                  <a:gd name="T3" fmla="*/ 0 h 71"/>
                  <a:gd name="T4" fmla="*/ 18 w 133"/>
                  <a:gd name="T5" fmla="*/ 71 h 71"/>
                  <a:gd name="T6" fmla="*/ 133 w 133"/>
                  <a:gd name="T7" fmla="*/ 9 h 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3"/>
                  <a:gd name="T13" fmla="*/ 0 h 71"/>
                  <a:gd name="T14" fmla="*/ 133 w 133"/>
                  <a:gd name="T15" fmla="*/ 71 h 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3" h="71">
                    <a:moveTo>
                      <a:pt x="133" y="9"/>
                    </a:moveTo>
                    <a:lnTo>
                      <a:pt x="0" y="0"/>
                    </a:lnTo>
                    <a:lnTo>
                      <a:pt x="18" y="71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0000FF"/>
              </a:solidFill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6890" name="Rectangle 44"/>
              <p:cNvSpPr>
                <a:spLocks noChangeArrowheads="1"/>
              </p:cNvSpPr>
              <p:nvPr/>
            </p:nvSpPr>
            <p:spPr bwMode="auto">
              <a:xfrm>
                <a:off x="3324" y="1765"/>
                <a:ext cx="8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rPr>
                  <a:t>+</a:t>
                </a:r>
                <a:endParaRPr lang="en-US" altLang="zh-TW" sz="2000" b="1">
                  <a:latin typeface="Times New Roman" pitchFamily="18" charset="0"/>
                  <a:ea typeface="標楷體" pitchFamily="65" charset="-120"/>
                </a:endParaRPr>
              </a:p>
            </p:txBody>
          </p:sp>
        </p:grpSp>
        <p:grpSp>
          <p:nvGrpSpPr>
            <p:cNvPr id="12" name="Group 45"/>
            <p:cNvGrpSpPr>
              <a:grpSpLocks/>
            </p:cNvGrpSpPr>
            <p:nvPr/>
          </p:nvGrpSpPr>
          <p:grpSpPr bwMode="auto">
            <a:xfrm>
              <a:off x="3419" y="1820"/>
              <a:ext cx="567" cy="1348"/>
              <a:chOff x="3687" y="1995"/>
              <a:chExt cx="717" cy="1524"/>
            </a:xfrm>
          </p:grpSpPr>
          <p:sp>
            <p:nvSpPr>
              <p:cNvPr id="36885" name="Arc 46"/>
              <p:cNvSpPr>
                <a:spLocks/>
              </p:cNvSpPr>
              <p:nvPr/>
            </p:nvSpPr>
            <p:spPr bwMode="auto">
              <a:xfrm>
                <a:off x="3687" y="1995"/>
                <a:ext cx="717" cy="1301"/>
              </a:xfrm>
              <a:custGeom>
                <a:avLst/>
                <a:gdLst>
                  <a:gd name="T0" fmla="*/ 389 w 21600"/>
                  <a:gd name="T1" fmla="*/ 0 h 39190"/>
                  <a:gd name="T2" fmla="*/ 161 w 21600"/>
                  <a:gd name="T3" fmla="*/ 1301 h 39190"/>
                  <a:gd name="T4" fmla="*/ 0 w 21600"/>
                  <a:gd name="T5" fmla="*/ 602 h 3919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9190"/>
                  <a:gd name="T11" fmla="*/ 21600 w 21600"/>
                  <a:gd name="T12" fmla="*/ 39190 h 391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9190" fill="none" extrusionOk="0">
                    <a:moveTo>
                      <a:pt x="11722" y="0"/>
                    </a:moveTo>
                    <a:cubicBezTo>
                      <a:pt x="17880" y="3979"/>
                      <a:pt x="21600" y="10810"/>
                      <a:pt x="21600" y="18142"/>
                    </a:cubicBezTo>
                    <a:cubicBezTo>
                      <a:pt x="21600" y="28202"/>
                      <a:pt x="14653" y="36931"/>
                      <a:pt x="4850" y="39190"/>
                    </a:cubicBezTo>
                  </a:path>
                  <a:path w="21600" h="39190" stroke="0" extrusionOk="0">
                    <a:moveTo>
                      <a:pt x="11722" y="0"/>
                    </a:moveTo>
                    <a:cubicBezTo>
                      <a:pt x="17880" y="3979"/>
                      <a:pt x="21600" y="10810"/>
                      <a:pt x="21600" y="18142"/>
                    </a:cubicBezTo>
                    <a:cubicBezTo>
                      <a:pt x="21600" y="28202"/>
                      <a:pt x="14653" y="36931"/>
                      <a:pt x="4850" y="39190"/>
                    </a:cubicBezTo>
                    <a:lnTo>
                      <a:pt x="0" y="18142"/>
                    </a:lnTo>
                    <a:close/>
                  </a:path>
                </a:pathLst>
              </a:custGeom>
              <a:noFill/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6886" name="Freeform 47"/>
              <p:cNvSpPr>
                <a:spLocks/>
              </p:cNvSpPr>
              <p:nvPr/>
            </p:nvSpPr>
            <p:spPr bwMode="auto">
              <a:xfrm>
                <a:off x="3731" y="3252"/>
                <a:ext cx="124" cy="71"/>
              </a:xfrm>
              <a:custGeom>
                <a:avLst/>
                <a:gdLst>
                  <a:gd name="T0" fmla="*/ 0 w 124"/>
                  <a:gd name="T1" fmla="*/ 53 h 71"/>
                  <a:gd name="T2" fmla="*/ 124 w 124"/>
                  <a:gd name="T3" fmla="*/ 71 h 71"/>
                  <a:gd name="T4" fmla="*/ 115 w 124"/>
                  <a:gd name="T5" fmla="*/ 0 h 71"/>
                  <a:gd name="T6" fmla="*/ 0 w 124"/>
                  <a:gd name="T7" fmla="*/ 53 h 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4"/>
                  <a:gd name="T13" fmla="*/ 0 h 71"/>
                  <a:gd name="T14" fmla="*/ 124 w 124"/>
                  <a:gd name="T15" fmla="*/ 71 h 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4" h="71">
                    <a:moveTo>
                      <a:pt x="0" y="53"/>
                    </a:moveTo>
                    <a:lnTo>
                      <a:pt x="124" y="71"/>
                    </a:lnTo>
                    <a:lnTo>
                      <a:pt x="115" y="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00FF"/>
              </a:solidFill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6887" name="Rectangle 48"/>
              <p:cNvSpPr>
                <a:spLocks noChangeArrowheads="1"/>
              </p:cNvSpPr>
              <p:nvPr/>
            </p:nvSpPr>
            <p:spPr bwMode="auto">
              <a:xfrm>
                <a:off x="3829" y="3323"/>
                <a:ext cx="64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>
                    <a:solidFill>
                      <a:srgbClr val="0000FF"/>
                    </a:solidFill>
                    <a:latin typeface="Times New Roman" pitchFamily="18" charset="0"/>
                    <a:ea typeface="標楷體" pitchFamily="65" charset="-120"/>
                  </a:rPr>
                  <a:t>-</a:t>
                </a:r>
                <a:endParaRPr lang="en-US" altLang="zh-TW" sz="2000" b="1">
                  <a:latin typeface="Times New Roman" pitchFamily="18" charset="0"/>
                  <a:ea typeface="標楷體" pitchFamily="65" charset="-120"/>
                </a:endParaRPr>
              </a:p>
            </p:txBody>
          </p:sp>
        </p:grpSp>
        <p:pic>
          <p:nvPicPr>
            <p:cNvPr id="36884" name="Picture 4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49" y="2239"/>
              <a:ext cx="283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50"/>
          <p:cNvGrpSpPr>
            <a:grpSpLocks/>
          </p:cNvGrpSpPr>
          <p:nvPr/>
        </p:nvGrpSpPr>
        <p:grpSpPr bwMode="auto">
          <a:xfrm>
            <a:off x="5562600" y="4014788"/>
            <a:ext cx="1258888" cy="1212850"/>
            <a:chOff x="2120" y="2526"/>
            <a:chExt cx="653" cy="836"/>
          </a:xfrm>
        </p:grpSpPr>
        <p:sp>
          <p:nvSpPr>
            <p:cNvPr id="36876" name="Arc 51"/>
            <p:cNvSpPr>
              <a:spLocks/>
            </p:cNvSpPr>
            <p:nvPr/>
          </p:nvSpPr>
          <p:spPr bwMode="auto">
            <a:xfrm>
              <a:off x="2120" y="2526"/>
              <a:ext cx="653" cy="616"/>
            </a:xfrm>
            <a:custGeom>
              <a:avLst/>
              <a:gdLst>
                <a:gd name="T0" fmla="*/ 653 w 21528"/>
                <a:gd name="T1" fmla="*/ 54 h 20312"/>
                <a:gd name="T2" fmla="*/ 223 w 21528"/>
                <a:gd name="T3" fmla="*/ 616 h 20312"/>
                <a:gd name="T4" fmla="*/ 0 w 21528"/>
                <a:gd name="T5" fmla="*/ 0 h 20312"/>
                <a:gd name="T6" fmla="*/ 0 60000 65536"/>
                <a:gd name="T7" fmla="*/ 0 60000 65536"/>
                <a:gd name="T8" fmla="*/ 0 60000 65536"/>
                <a:gd name="T9" fmla="*/ 0 w 21528"/>
                <a:gd name="T10" fmla="*/ 0 h 20312"/>
                <a:gd name="T11" fmla="*/ 21528 w 21528"/>
                <a:gd name="T12" fmla="*/ 20312 h 20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28" h="20312" fill="none" extrusionOk="0">
                  <a:moveTo>
                    <a:pt x="21527" y="1765"/>
                  </a:moveTo>
                  <a:cubicBezTo>
                    <a:pt x="20836" y="10190"/>
                    <a:pt x="15295" y="17437"/>
                    <a:pt x="7347" y="20312"/>
                  </a:cubicBezTo>
                </a:path>
                <a:path w="21528" h="20312" stroke="0" extrusionOk="0">
                  <a:moveTo>
                    <a:pt x="21527" y="1765"/>
                  </a:moveTo>
                  <a:cubicBezTo>
                    <a:pt x="20836" y="10190"/>
                    <a:pt x="15295" y="17437"/>
                    <a:pt x="7347" y="20312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6877" name="Freeform 52"/>
            <p:cNvSpPr>
              <a:spLocks/>
            </p:cNvSpPr>
            <p:nvPr/>
          </p:nvSpPr>
          <p:spPr bwMode="auto">
            <a:xfrm>
              <a:off x="2226" y="3101"/>
              <a:ext cx="124" cy="71"/>
            </a:xfrm>
            <a:custGeom>
              <a:avLst/>
              <a:gdLst>
                <a:gd name="T0" fmla="*/ 0 w 124"/>
                <a:gd name="T1" fmla="*/ 71 h 71"/>
                <a:gd name="T2" fmla="*/ 124 w 124"/>
                <a:gd name="T3" fmla="*/ 71 h 71"/>
                <a:gd name="T4" fmla="*/ 107 w 124"/>
                <a:gd name="T5" fmla="*/ 0 h 71"/>
                <a:gd name="T6" fmla="*/ 0 w 124"/>
                <a:gd name="T7" fmla="*/ 71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71"/>
                <a:gd name="T14" fmla="*/ 124 w 124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71">
                  <a:moveTo>
                    <a:pt x="0" y="71"/>
                  </a:moveTo>
                  <a:lnTo>
                    <a:pt x="124" y="71"/>
                  </a:lnTo>
                  <a:lnTo>
                    <a:pt x="107" y="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6878" name="Rectangle 53"/>
            <p:cNvSpPr>
              <a:spLocks noChangeArrowheads="1"/>
            </p:cNvSpPr>
            <p:nvPr/>
          </p:nvSpPr>
          <p:spPr bwMode="auto">
            <a:xfrm>
              <a:off x="2333" y="3173"/>
              <a:ext cx="67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+</a:t>
              </a:r>
              <a:endParaRPr lang="en-US" altLang="zh-TW" sz="2000" b="1">
                <a:latin typeface="Times New Roman" pitchFamily="18" charset="0"/>
                <a:ea typeface="標楷體" pitchFamily="65" charset="-12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97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97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97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97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7796" grpId="0" autoUpdateAnimBg="0"/>
      <p:bldP spid="1697797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GE</a:t>
            </a:r>
            <a:r>
              <a:rPr lang="zh-TW" altLang="en-US" sz="3600" dirty="0"/>
              <a:t>再造的關鍵：軟性變數與整體配搭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TW" sz="2600" dirty="0"/>
              <a:t>以威爾許的經營信念與策略行動來看，其實是一個</a:t>
            </a:r>
            <a:r>
              <a:rPr lang="zh-CN" altLang="zh-TW" sz="2600" dirty="0">
                <a:solidFill>
                  <a:srgbClr val="FFFF00"/>
                </a:solidFill>
              </a:rPr>
              <a:t>整體動態搭配</a:t>
            </a:r>
            <a:r>
              <a:rPr lang="zh-CN" altLang="zh-TW" sz="2600" dirty="0"/>
              <a:t>的概念，先從建立員工危機感開始，著手進行變革，接著藉由組織設計政策的改變與縮編、整併、結束非核心的部門，以降低成本，推動組織成長的</a:t>
            </a:r>
            <a:r>
              <a:rPr lang="zh-CN" altLang="zh-TW" sz="2600" dirty="0" smtClean="0"/>
              <a:t>引擎</a:t>
            </a:r>
            <a:r>
              <a:rPr lang="zh-TW" altLang="en-US" sz="2600" dirty="0" smtClean="0"/>
              <a:t>。</a:t>
            </a:r>
            <a:endParaRPr lang="en-US" altLang="zh-TW" sz="2600" dirty="0" smtClean="0"/>
          </a:p>
          <a:p>
            <a:r>
              <a:rPr lang="zh-CN" altLang="zh-TW" sz="2600" dirty="0" smtClean="0"/>
              <a:t>進一步</a:t>
            </a:r>
            <a:r>
              <a:rPr lang="zh-CN" altLang="zh-TW" sz="2600" dirty="0"/>
              <a:t>的，當組織全員都有準備進行變革的心態之後，威爾許再規劃出一個為期十年的文化變革計畫，創造組織學習的能力、應變的能力，再次的推動組織成長的第二個引擎，以迎接全球化市場的改變；這整體的過程是配合上時間順序與信念引導的結果；而非任何單一的觀念或想法就可以達成，這也顯示出威爾許在經營管理上，獨到的一面</a:t>
            </a:r>
            <a:r>
              <a:rPr lang="zh-TW" altLang="en-US" sz="2600" dirty="0"/>
              <a:t>。</a:t>
            </a:r>
          </a:p>
          <a:p>
            <a:endParaRPr lang="zh-TW" altLang="en-US" sz="2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9185E2-8E2D-4C48-A227-59C2DD667C53}" type="slidenum">
              <a:rPr lang="en-US" altLang="zh-TW" smtClean="0"/>
              <a:pPr>
                <a:defRPr/>
              </a:pPr>
              <a:t>40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784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TW" dirty="0"/>
              <a:t>一步一步的充實奇異公司的</a:t>
            </a:r>
            <a:r>
              <a:rPr lang="en-US" altLang="zh-TW" dirty="0"/>
              <a:t> capacity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TW" sz="2500" dirty="0"/>
              <a:t>威爾許在奇異所進行的組織變革，</a:t>
            </a:r>
            <a:r>
              <a:rPr lang="zh-CN" altLang="zh-TW" sz="2500" dirty="0" smtClean="0"/>
              <a:t>實際上</a:t>
            </a:r>
            <a:r>
              <a:rPr lang="zh-CN" altLang="zh-TW" sz="2500" dirty="0"/>
              <a:t>是一個</a:t>
            </a:r>
            <a:r>
              <a:rPr lang="zh-CN" altLang="zh-TW" sz="2500" dirty="0">
                <a:solidFill>
                  <a:srgbClr val="FFFF00"/>
                </a:solidFill>
              </a:rPr>
              <a:t>整體動態搭配下</a:t>
            </a:r>
            <a:r>
              <a:rPr lang="zh-CN" altLang="zh-TW" sz="2500" dirty="0"/>
              <a:t>的結果，單純的想建立學習的文化，若是沒有背後</a:t>
            </a:r>
            <a:r>
              <a:rPr lang="zh-CN" altLang="zh-TW" sz="2500" dirty="0" smtClean="0"/>
              <a:t>的</a:t>
            </a:r>
            <a:r>
              <a:rPr lang="en-US" altLang="zh-TW" sz="2500" dirty="0" smtClean="0"/>
              <a:t>(capacity</a:t>
            </a:r>
            <a:r>
              <a:rPr lang="en-US" altLang="zh-TW" sz="2500" dirty="0"/>
              <a:t> </a:t>
            </a:r>
            <a:r>
              <a:rPr lang="zh-CN" altLang="zh-TW" sz="2500" dirty="0" smtClean="0"/>
              <a:t>容量</a:t>
            </a:r>
            <a:r>
              <a:rPr lang="en-US" altLang="zh-TW" sz="2500" dirty="0" smtClean="0"/>
              <a:t>)</a:t>
            </a:r>
            <a:r>
              <a:rPr lang="zh-CN" altLang="zh-TW" sz="2500" dirty="0" smtClean="0"/>
              <a:t>進行</a:t>
            </a:r>
            <a:r>
              <a:rPr lang="zh-CN" altLang="zh-TW" sz="2500" dirty="0"/>
              <a:t>配合，就很難成功；從最初的城鎮會議直到後來推行的</a:t>
            </a:r>
            <a:r>
              <a:rPr lang="en-US" altLang="zh-TW" sz="2500" dirty="0"/>
              <a:t> 6 sigma</a:t>
            </a:r>
            <a:r>
              <a:rPr lang="zh-TW" altLang="zh-TW" sz="2500" dirty="0"/>
              <a:t> </a:t>
            </a:r>
            <a:r>
              <a:rPr lang="zh-CN" altLang="zh-TW" sz="2500" dirty="0" smtClean="0"/>
              <a:t>改善</a:t>
            </a:r>
            <a:r>
              <a:rPr lang="zh-CN" altLang="zh-TW" sz="2500" dirty="0"/>
              <a:t>計畫，其實都是在一步一步的充實奇異公司的</a:t>
            </a:r>
            <a:r>
              <a:rPr lang="en-US" altLang="zh-TW" sz="2500" dirty="0"/>
              <a:t> capacity</a:t>
            </a:r>
            <a:r>
              <a:rPr lang="zh-CN" altLang="zh-TW" sz="2500" dirty="0"/>
              <a:t>，包括向基層學習</a:t>
            </a:r>
            <a:r>
              <a:rPr lang="zh-CN" altLang="zh-TW" sz="2500" dirty="0" smtClean="0"/>
              <a:t>的</a:t>
            </a:r>
            <a:r>
              <a:rPr lang="en-US" altLang="zh-TW" sz="2500" dirty="0" smtClean="0"/>
              <a:t>capacity</a:t>
            </a:r>
            <a:r>
              <a:rPr lang="zh-CN" altLang="zh-TW" sz="2500" dirty="0"/>
              <a:t>、向企業內部學習的</a:t>
            </a:r>
            <a:r>
              <a:rPr lang="en-US" altLang="zh-TW" sz="2500" dirty="0"/>
              <a:t> capacity</a:t>
            </a:r>
            <a:r>
              <a:rPr lang="zh-CN" altLang="zh-TW" sz="2500" dirty="0"/>
              <a:t>、向企業外部學習的</a:t>
            </a:r>
            <a:r>
              <a:rPr lang="en-US" altLang="zh-TW" sz="2500" dirty="0"/>
              <a:t> capacity</a:t>
            </a:r>
            <a:r>
              <a:rPr lang="zh-CN" altLang="zh-TW" sz="2500" dirty="0"/>
              <a:t>、向弱小</a:t>
            </a:r>
            <a:r>
              <a:rPr lang="zh-CN" altLang="zh-TW" sz="2500" dirty="0" smtClean="0"/>
              <a:t>敵人學習</a:t>
            </a:r>
            <a:r>
              <a:rPr lang="zh-CN" altLang="zh-TW" sz="2500" dirty="0"/>
              <a:t>的</a:t>
            </a:r>
            <a:r>
              <a:rPr lang="en-US" altLang="zh-TW" sz="2500" dirty="0"/>
              <a:t> capacity</a:t>
            </a:r>
            <a:r>
              <a:rPr lang="zh-CN" altLang="zh-TW" sz="2500" dirty="0"/>
              <a:t>、向異業學習的</a:t>
            </a:r>
            <a:r>
              <a:rPr lang="en-US" altLang="zh-TW" sz="2500" dirty="0"/>
              <a:t> capacity</a:t>
            </a:r>
            <a:r>
              <a:rPr lang="zh-CN" altLang="zh-TW" sz="2500" dirty="0"/>
              <a:t>；當然周邊的配合也很重要，例如</a:t>
            </a:r>
            <a:r>
              <a:rPr lang="zh-CN" altLang="zh-TW" sz="2500" dirty="0" smtClean="0"/>
              <a:t>上述的</a:t>
            </a:r>
            <a:r>
              <a:rPr lang="zh-CN" altLang="zh-TW" sz="2500" dirty="0"/>
              <a:t>員工壓力、員工不安全感、服務品質、產品品質、員工壓力所造成的離職</a:t>
            </a:r>
            <a:r>
              <a:rPr lang="en-US" altLang="zh-TW" sz="2500" dirty="0"/>
              <a:t>…</a:t>
            </a:r>
            <a:r>
              <a:rPr lang="zh-CN" altLang="zh-TW" sz="2500" dirty="0" smtClean="0"/>
              <a:t>等等</a:t>
            </a:r>
            <a:r>
              <a:rPr lang="zh-CN" altLang="zh-TW" sz="2500" dirty="0"/>
              <a:t>，這些都是在變革過程中</a:t>
            </a:r>
            <a:r>
              <a:rPr lang="zh-CN" altLang="zh-TW" sz="2500" dirty="0">
                <a:solidFill>
                  <a:srgbClr val="FFFF00"/>
                </a:solidFill>
              </a:rPr>
              <a:t>必須一併考量</a:t>
            </a:r>
            <a:r>
              <a:rPr lang="zh-CN" altLang="zh-TW" sz="2500" dirty="0"/>
              <a:t>的問題，否則變革難以成功、學習的</a:t>
            </a:r>
            <a:r>
              <a:rPr lang="zh-CN" altLang="zh-TW" sz="2500" dirty="0" smtClean="0"/>
              <a:t>文化</a:t>
            </a:r>
            <a:r>
              <a:rPr lang="zh-CN" altLang="zh-TW" sz="2500" dirty="0"/>
              <a:t>難以建立。</a:t>
            </a:r>
            <a:endParaRPr lang="zh-TW" altLang="en-US" sz="25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9185E2-8E2D-4C48-A227-59C2DD667C53}" type="slidenum">
              <a:rPr lang="en-US" altLang="zh-TW" smtClean="0"/>
              <a:pPr>
                <a:defRPr/>
              </a:pPr>
              <a:t>41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0509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GE</a:t>
            </a:r>
            <a:r>
              <a:rPr lang="zh-TW" altLang="en-US" dirty="0" smtClean="0"/>
              <a:t>軟性變數影響之模擬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9185E2-8E2D-4C48-A227-59C2DD667C53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42</a:t>
            </a:fld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10454"/>
            <a:ext cx="7531987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419872" y="6237312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FFFF"/>
                </a:solidFill>
              </a:rPr>
              <a:t>資料</a:t>
            </a:r>
            <a:r>
              <a:rPr lang="zh-TW" altLang="en-US" dirty="0" smtClean="0">
                <a:solidFill>
                  <a:srgbClr val="FFFFFF"/>
                </a:solidFill>
              </a:rPr>
              <a:t>來源：楊銘煇，</a:t>
            </a:r>
            <a:r>
              <a:rPr lang="en-US" altLang="zh-TW" dirty="0" smtClean="0">
                <a:solidFill>
                  <a:srgbClr val="FFFFFF"/>
                </a:solidFill>
              </a:rPr>
              <a:t>2006</a:t>
            </a:r>
            <a:endParaRPr lang="zh-TW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4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GE</a:t>
            </a:r>
            <a:r>
              <a:rPr lang="zh-TW" altLang="en-US" dirty="0" smtClean="0"/>
              <a:t>軟性</a:t>
            </a:r>
            <a:r>
              <a:rPr lang="zh-TW" altLang="en-US" dirty="0"/>
              <a:t>變數</a:t>
            </a:r>
            <a:r>
              <a:rPr lang="zh-TW" altLang="en-US" dirty="0" smtClean="0"/>
              <a:t>影響之模擬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9185E2-8E2D-4C48-A227-59C2DD667C53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43</a:t>
            </a:fld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548" y="980728"/>
            <a:ext cx="6338465" cy="524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3419872" y="6237312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FFFF"/>
                </a:solidFill>
              </a:rPr>
              <a:t>資料</a:t>
            </a:r>
            <a:r>
              <a:rPr lang="zh-TW" altLang="en-US" dirty="0" smtClean="0">
                <a:solidFill>
                  <a:srgbClr val="FFFFFF"/>
                </a:solidFill>
              </a:rPr>
              <a:t>來源：楊銘煇，</a:t>
            </a:r>
            <a:r>
              <a:rPr lang="en-US" altLang="zh-TW" dirty="0" smtClean="0">
                <a:solidFill>
                  <a:srgbClr val="FFFFFF"/>
                </a:solidFill>
              </a:rPr>
              <a:t>2006</a:t>
            </a:r>
            <a:endParaRPr lang="zh-TW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82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GE</a:t>
            </a:r>
            <a:r>
              <a:rPr lang="zh-TW" altLang="en-US" dirty="0" smtClean="0"/>
              <a:t>軟性</a:t>
            </a:r>
            <a:r>
              <a:rPr lang="zh-TW" altLang="en-US" dirty="0"/>
              <a:t>變數</a:t>
            </a:r>
            <a:r>
              <a:rPr lang="zh-TW" altLang="en-US" dirty="0" smtClean="0"/>
              <a:t>影響之模擬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9185E2-8E2D-4C48-A227-59C2DD667C53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44</a:t>
            </a:fld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082" y="845866"/>
            <a:ext cx="6480720" cy="539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3419872" y="6237312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FFFF"/>
                </a:solidFill>
              </a:rPr>
              <a:t>資料</a:t>
            </a:r>
            <a:r>
              <a:rPr lang="zh-TW" altLang="en-US" dirty="0" smtClean="0">
                <a:solidFill>
                  <a:srgbClr val="FFFFFF"/>
                </a:solidFill>
              </a:rPr>
              <a:t>來源：楊銘煇，</a:t>
            </a:r>
            <a:r>
              <a:rPr lang="en-US" altLang="zh-TW" dirty="0" smtClean="0">
                <a:solidFill>
                  <a:srgbClr val="FFFFFF"/>
                </a:solidFill>
              </a:rPr>
              <a:t>2006</a:t>
            </a:r>
            <a:endParaRPr lang="zh-TW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0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GE</a:t>
            </a:r>
            <a:r>
              <a:rPr lang="zh-TW" altLang="en-US" dirty="0" smtClean="0"/>
              <a:t>軟性</a:t>
            </a:r>
            <a:r>
              <a:rPr lang="zh-TW" altLang="en-US" dirty="0"/>
              <a:t>變數影響模擬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9185E2-8E2D-4C48-A227-59C2DD667C53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45</a:t>
            </a:fld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69164"/>
            <a:ext cx="6552728" cy="5174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3419872" y="6237312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FFFF"/>
                </a:solidFill>
              </a:rPr>
              <a:t>資料</a:t>
            </a:r>
            <a:r>
              <a:rPr lang="zh-TW" altLang="en-US" dirty="0" smtClean="0">
                <a:solidFill>
                  <a:srgbClr val="FFFFFF"/>
                </a:solidFill>
              </a:rPr>
              <a:t>來源：楊銘煇，</a:t>
            </a:r>
            <a:r>
              <a:rPr lang="en-US" altLang="zh-TW" dirty="0" smtClean="0">
                <a:solidFill>
                  <a:srgbClr val="FFFFFF"/>
                </a:solidFill>
              </a:rPr>
              <a:t>2006</a:t>
            </a:r>
            <a:endParaRPr lang="zh-TW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34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B51E8A-B103-4136-9F2F-FBA28D1F3B11}" type="slidenum">
              <a:rPr lang="en-US" altLang="zh-TW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198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solidFill>
                  <a:srgbClr val="FFFF00"/>
                </a:solidFill>
              </a:rPr>
              <a:t>再造第一層次：經營觀念再造</a:t>
            </a:r>
            <a:endParaRPr lang="zh-TW" altLang="en-US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71550" y="981075"/>
            <a:ext cx="7956550" cy="5127625"/>
            <a:chOff x="612" y="618"/>
            <a:chExt cx="5012" cy="3230"/>
          </a:xfrm>
        </p:grpSpPr>
        <p:sp>
          <p:nvSpPr>
            <p:cNvPr id="37893" name="Rectangle 4"/>
            <p:cNvSpPr>
              <a:spLocks noChangeArrowheads="1"/>
            </p:cNvSpPr>
            <p:nvPr/>
          </p:nvSpPr>
          <p:spPr bwMode="auto">
            <a:xfrm>
              <a:off x="612" y="663"/>
              <a:ext cx="4581" cy="317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7894" name="Line 5"/>
            <p:cNvSpPr>
              <a:spLocks noChangeShapeType="1"/>
            </p:cNvSpPr>
            <p:nvPr/>
          </p:nvSpPr>
          <p:spPr bwMode="auto">
            <a:xfrm>
              <a:off x="2744" y="2840"/>
              <a:ext cx="136" cy="91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7895" name="Line 6"/>
            <p:cNvSpPr>
              <a:spLocks noChangeShapeType="1"/>
            </p:cNvSpPr>
            <p:nvPr/>
          </p:nvSpPr>
          <p:spPr bwMode="auto">
            <a:xfrm>
              <a:off x="2789" y="2795"/>
              <a:ext cx="136" cy="91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3" name="Group 7"/>
            <p:cNvGrpSpPr>
              <a:grpSpLocks noChangeAspect="1"/>
            </p:cNvGrpSpPr>
            <p:nvPr/>
          </p:nvGrpSpPr>
          <p:grpSpPr bwMode="auto">
            <a:xfrm>
              <a:off x="680" y="618"/>
              <a:ext cx="4944" cy="3230"/>
              <a:chOff x="680" y="618"/>
              <a:chExt cx="4944" cy="3230"/>
            </a:xfrm>
          </p:grpSpPr>
          <p:sp>
            <p:nvSpPr>
              <p:cNvPr id="37897" name="AutoShape 8"/>
              <p:cNvSpPr>
                <a:spLocks noChangeAspect="1" noChangeArrowheads="1" noTextEdit="1"/>
              </p:cNvSpPr>
              <p:nvPr/>
            </p:nvSpPr>
            <p:spPr bwMode="auto">
              <a:xfrm>
                <a:off x="680" y="618"/>
                <a:ext cx="4944" cy="3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7898" name="Rectangle 9"/>
              <p:cNvSpPr>
                <a:spLocks noChangeArrowheads="1"/>
              </p:cNvSpPr>
              <p:nvPr/>
            </p:nvSpPr>
            <p:spPr bwMode="auto">
              <a:xfrm>
                <a:off x="1748" y="3352"/>
                <a:ext cx="8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TW" altLang="en-US" b="1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</a:rPr>
                  <a:t>客戶服務流程</a:t>
                </a:r>
                <a:endParaRPr lang="zh-TW" altLang="en-US" b="1"/>
              </a:p>
            </p:txBody>
          </p:sp>
          <p:sp>
            <p:nvSpPr>
              <p:cNvPr id="37899" name="Rectangle 10"/>
              <p:cNvSpPr>
                <a:spLocks noChangeArrowheads="1"/>
              </p:cNvSpPr>
              <p:nvPr/>
            </p:nvSpPr>
            <p:spPr bwMode="auto">
              <a:xfrm>
                <a:off x="850" y="2892"/>
                <a:ext cx="72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TW" altLang="en-US" b="1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</a:rPr>
                  <a:t>客戶滿意度</a:t>
                </a:r>
                <a:endParaRPr lang="zh-TW" altLang="en-US" b="1"/>
              </a:p>
            </p:txBody>
          </p:sp>
          <p:sp>
            <p:nvSpPr>
              <p:cNvPr id="37900" name="Rectangle 11"/>
              <p:cNvSpPr>
                <a:spLocks noChangeArrowheads="1"/>
              </p:cNvSpPr>
              <p:nvPr/>
            </p:nvSpPr>
            <p:spPr bwMode="auto">
              <a:xfrm>
                <a:off x="1049" y="2193"/>
                <a:ext cx="57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TW" altLang="en-US" b="1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</a:rPr>
                  <a:t>營運績效</a:t>
                </a:r>
                <a:endParaRPr lang="zh-TW" altLang="en-US" b="1"/>
              </a:p>
            </p:txBody>
          </p:sp>
          <p:sp>
            <p:nvSpPr>
              <p:cNvPr id="37901" name="Rectangle 12"/>
              <p:cNvSpPr>
                <a:spLocks noChangeArrowheads="1"/>
              </p:cNvSpPr>
              <p:nvPr/>
            </p:nvSpPr>
            <p:spPr bwMode="auto">
              <a:xfrm>
                <a:off x="2760" y="2175"/>
                <a:ext cx="50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TW" altLang="en-US" b="1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</a:rPr>
                  <a:t>企業</a:t>
                </a:r>
                <a:r>
                  <a:rPr lang="en-US" altLang="zh-TW" b="1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</a:rPr>
                  <a:t>e</a:t>
                </a:r>
                <a:r>
                  <a:rPr lang="zh-TW" altLang="en-US" b="1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</a:rPr>
                  <a:t>化</a:t>
                </a:r>
                <a:endParaRPr lang="zh-TW" altLang="en-US" b="1"/>
              </a:p>
            </p:txBody>
          </p:sp>
          <p:sp>
            <p:nvSpPr>
              <p:cNvPr id="37902" name="Arc 13"/>
              <p:cNvSpPr>
                <a:spLocks/>
              </p:cNvSpPr>
              <p:nvPr/>
            </p:nvSpPr>
            <p:spPr bwMode="auto">
              <a:xfrm>
                <a:off x="1521" y="2052"/>
                <a:ext cx="1181" cy="1602"/>
              </a:xfrm>
              <a:custGeom>
                <a:avLst/>
                <a:gdLst>
                  <a:gd name="T0" fmla="*/ 0 w 14915"/>
                  <a:gd name="T1" fmla="*/ 132 h 21600"/>
                  <a:gd name="T2" fmla="*/ 1181 w 14915"/>
                  <a:gd name="T3" fmla="*/ 70 h 21600"/>
                  <a:gd name="T4" fmla="*/ 680 w 14915"/>
                  <a:gd name="T5" fmla="*/ 1602 h 21600"/>
                  <a:gd name="T6" fmla="*/ 0 60000 65536"/>
                  <a:gd name="T7" fmla="*/ 0 60000 65536"/>
                  <a:gd name="T8" fmla="*/ 0 60000 65536"/>
                  <a:gd name="T9" fmla="*/ 0 w 14915"/>
                  <a:gd name="T10" fmla="*/ 0 h 21600"/>
                  <a:gd name="T11" fmla="*/ 14915 w 1491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915" h="21600" fill="none" extrusionOk="0">
                    <a:moveTo>
                      <a:pt x="-1" y="1782"/>
                    </a:moveTo>
                    <a:cubicBezTo>
                      <a:pt x="2712" y="606"/>
                      <a:pt x="5636" y="-1"/>
                      <a:pt x="8593" y="0"/>
                    </a:cubicBezTo>
                    <a:cubicBezTo>
                      <a:pt x="10735" y="0"/>
                      <a:pt x="12866" y="318"/>
                      <a:pt x="14915" y="945"/>
                    </a:cubicBezTo>
                  </a:path>
                  <a:path w="14915" h="21600" stroke="0" extrusionOk="0">
                    <a:moveTo>
                      <a:pt x="-1" y="1782"/>
                    </a:moveTo>
                    <a:cubicBezTo>
                      <a:pt x="2712" y="606"/>
                      <a:pt x="5636" y="-1"/>
                      <a:pt x="8593" y="0"/>
                    </a:cubicBezTo>
                    <a:cubicBezTo>
                      <a:pt x="10735" y="0"/>
                      <a:pt x="12866" y="318"/>
                      <a:pt x="14915" y="945"/>
                    </a:cubicBezTo>
                    <a:lnTo>
                      <a:pt x="8593" y="21600"/>
                    </a:lnTo>
                    <a:close/>
                  </a:path>
                </a:pathLst>
              </a:custGeom>
              <a:noFill/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7903" name="Freeform 14"/>
              <p:cNvSpPr>
                <a:spLocks/>
              </p:cNvSpPr>
              <p:nvPr/>
            </p:nvSpPr>
            <p:spPr bwMode="auto">
              <a:xfrm>
                <a:off x="2694" y="2087"/>
                <a:ext cx="141" cy="80"/>
              </a:xfrm>
              <a:custGeom>
                <a:avLst/>
                <a:gdLst>
                  <a:gd name="T0" fmla="*/ 141 w 141"/>
                  <a:gd name="T1" fmla="*/ 80 h 80"/>
                  <a:gd name="T2" fmla="*/ 28 w 141"/>
                  <a:gd name="T3" fmla="*/ 0 h 80"/>
                  <a:gd name="T4" fmla="*/ 0 w 141"/>
                  <a:gd name="T5" fmla="*/ 62 h 80"/>
                  <a:gd name="T6" fmla="*/ 141 w 141"/>
                  <a:gd name="T7" fmla="*/ 80 h 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1"/>
                  <a:gd name="T13" fmla="*/ 0 h 80"/>
                  <a:gd name="T14" fmla="*/ 141 w 141"/>
                  <a:gd name="T15" fmla="*/ 80 h 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1" h="80">
                    <a:moveTo>
                      <a:pt x="141" y="80"/>
                    </a:moveTo>
                    <a:lnTo>
                      <a:pt x="28" y="0"/>
                    </a:lnTo>
                    <a:lnTo>
                      <a:pt x="0" y="62"/>
                    </a:lnTo>
                    <a:lnTo>
                      <a:pt x="141" y="80"/>
                    </a:lnTo>
                    <a:close/>
                  </a:path>
                </a:pathLst>
              </a:custGeom>
              <a:solidFill>
                <a:srgbClr val="0000FF"/>
              </a:solidFill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7904" name="Rectangle 15"/>
              <p:cNvSpPr>
                <a:spLocks noChangeArrowheads="1"/>
              </p:cNvSpPr>
              <p:nvPr/>
            </p:nvSpPr>
            <p:spPr bwMode="auto">
              <a:xfrm>
                <a:off x="2627" y="2167"/>
                <a:ext cx="151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>
                    <a:solidFill>
                      <a:srgbClr val="0000FF"/>
                    </a:solidFill>
                    <a:latin typeface="標楷體" pitchFamily="65" charset="-120"/>
                    <a:ea typeface="標楷體" pitchFamily="65" charset="-120"/>
                  </a:rPr>
                  <a:t>+</a:t>
                </a:r>
                <a:endParaRPr lang="en-US" altLang="zh-TW"/>
              </a:p>
            </p:txBody>
          </p:sp>
          <p:sp>
            <p:nvSpPr>
              <p:cNvPr id="37905" name="Arc 16"/>
              <p:cNvSpPr>
                <a:spLocks/>
              </p:cNvSpPr>
              <p:nvPr/>
            </p:nvSpPr>
            <p:spPr bwMode="auto">
              <a:xfrm>
                <a:off x="1644" y="2193"/>
                <a:ext cx="1373" cy="1091"/>
              </a:xfrm>
              <a:custGeom>
                <a:avLst/>
                <a:gdLst>
                  <a:gd name="T0" fmla="*/ 1373 w 21485"/>
                  <a:gd name="T1" fmla="*/ 133 h 18239"/>
                  <a:gd name="T2" fmla="*/ 740 w 21485"/>
                  <a:gd name="T3" fmla="*/ 1091 h 18239"/>
                  <a:gd name="T4" fmla="*/ 0 w 21485"/>
                  <a:gd name="T5" fmla="*/ 0 h 18239"/>
                  <a:gd name="T6" fmla="*/ 0 60000 65536"/>
                  <a:gd name="T7" fmla="*/ 0 60000 65536"/>
                  <a:gd name="T8" fmla="*/ 0 60000 65536"/>
                  <a:gd name="T9" fmla="*/ 0 w 21485"/>
                  <a:gd name="T10" fmla="*/ 0 h 18239"/>
                  <a:gd name="T11" fmla="*/ 21485 w 21485"/>
                  <a:gd name="T12" fmla="*/ 18239 h 1823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485" h="18239" fill="none" extrusionOk="0">
                    <a:moveTo>
                      <a:pt x="21484" y="2225"/>
                    </a:moveTo>
                    <a:cubicBezTo>
                      <a:pt x="20803" y="8798"/>
                      <a:pt x="17151" y="14698"/>
                      <a:pt x="11571" y="18238"/>
                    </a:cubicBezTo>
                  </a:path>
                  <a:path w="21485" h="18239" stroke="0" extrusionOk="0">
                    <a:moveTo>
                      <a:pt x="21484" y="2225"/>
                    </a:moveTo>
                    <a:cubicBezTo>
                      <a:pt x="20803" y="8798"/>
                      <a:pt x="17151" y="14698"/>
                      <a:pt x="11571" y="18238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7906" name="Freeform 17"/>
              <p:cNvSpPr>
                <a:spLocks/>
              </p:cNvSpPr>
              <p:nvPr/>
            </p:nvSpPr>
            <p:spPr bwMode="auto">
              <a:xfrm>
                <a:off x="2268" y="3246"/>
                <a:ext cx="132" cy="98"/>
              </a:xfrm>
              <a:custGeom>
                <a:avLst/>
                <a:gdLst>
                  <a:gd name="T0" fmla="*/ 0 w 132"/>
                  <a:gd name="T1" fmla="*/ 98 h 98"/>
                  <a:gd name="T2" fmla="*/ 132 w 132"/>
                  <a:gd name="T3" fmla="*/ 62 h 98"/>
                  <a:gd name="T4" fmla="*/ 95 w 132"/>
                  <a:gd name="T5" fmla="*/ 0 h 98"/>
                  <a:gd name="T6" fmla="*/ 0 w 132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2"/>
                  <a:gd name="T13" fmla="*/ 0 h 98"/>
                  <a:gd name="T14" fmla="*/ 132 w 132"/>
                  <a:gd name="T15" fmla="*/ 98 h 9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2" h="98">
                    <a:moveTo>
                      <a:pt x="0" y="98"/>
                    </a:moveTo>
                    <a:lnTo>
                      <a:pt x="132" y="62"/>
                    </a:lnTo>
                    <a:lnTo>
                      <a:pt x="95" y="0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0000FF"/>
              </a:solidFill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7907" name="Rectangle 18"/>
              <p:cNvSpPr>
                <a:spLocks noChangeArrowheads="1"/>
              </p:cNvSpPr>
              <p:nvPr/>
            </p:nvSpPr>
            <p:spPr bwMode="auto">
              <a:xfrm>
                <a:off x="2400" y="3317"/>
                <a:ext cx="151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>
                    <a:solidFill>
                      <a:srgbClr val="0000FF"/>
                    </a:solidFill>
                    <a:latin typeface="標楷體" pitchFamily="65" charset="-120"/>
                    <a:ea typeface="標楷體" pitchFamily="65" charset="-120"/>
                  </a:rPr>
                  <a:t>+</a:t>
                </a:r>
                <a:endParaRPr lang="en-US" altLang="zh-TW"/>
              </a:p>
            </p:txBody>
          </p:sp>
          <p:sp>
            <p:nvSpPr>
              <p:cNvPr id="37908" name="Arc 19"/>
              <p:cNvSpPr>
                <a:spLocks/>
              </p:cNvSpPr>
              <p:nvPr/>
            </p:nvSpPr>
            <p:spPr bwMode="auto">
              <a:xfrm>
                <a:off x="1415" y="2636"/>
                <a:ext cx="645" cy="723"/>
              </a:xfrm>
              <a:custGeom>
                <a:avLst/>
                <a:gdLst>
                  <a:gd name="T0" fmla="*/ 311 w 16563"/>
                  <a:gd name="T1" fmla="*/ 723 h 19822"/>
                  <a:gd name="T2" fmla="*/ 0 w 16563"/>
                  <a:gd name="T3" fmla="*/ 506 h 19822"/>
                  <a:gd name="T4" fmla="*/ 645 w 16563"/>
                  <a:gd name="T5" fmla="*/ 0 h 19822"/>
                  <a:gd name="T6" fmla="*/ 0 60000 65536"/>
                  <a:gd name="T7" fmla="*/ 0 60000 65536"/>
                  <a:gd name="T8" fmla="*/ 0 60000 65536"/>
                  <a:gd name="T9" fmla="*/ 0 w 16563"/>
                  <a:gd name="T10" fmla="*/ 0 h 19822"/>
                  <a:gd name="T11" fmla="*/ 16563 w 16563"/>
                  <a:gd name="T12" fmla="*/ 19822 h 198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563" h="19822" fill="none" extrusionOk="0">
                    <a:moveTo>
                      <a:pt x="7981" y="19822"/>
                    </a:moveTo>
                    <a:cubicBezTo>
                      <a:pt x="4893" y="18485"/>
                      <a:pt x="2160" y="16445"/>
                      <a:pt x="0" y="13864"/>
                    </a:cubicBezTo>
                  </a:path>
                  <a:path w="16563" h="19822" stroke="0" extrusionOk="0">
                    <a:moveTo>
                      <a:pt x="7981" y="19822"/>
                    </a:moveTo>
                    <a:cubicBezTo>
                      <a:pt x="4893" y="18485"/>
                      <a:pt x="2160" y="16445"/>
                      <a:pt x="0" y="13864"/>
                    </a:cubicBezTo>
                    <a:lnTo>
                      <a:pt x="16563" y="0"/>
                    </a:lnTo>
                    <a:close/>
                  </a:path>
                </a:pathLst>
              </a:custGeom>
              <a:noFill/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7909" name="Freeform 20"/>
              <p:cNvSpPr>
                <a:spLocks/>
              </p:cNvSpPr>
              <p:nvPr/>
            </p:nvSpPr>
            <p:spPr bwMode="auto">
              <a:xfrm>
                <a:off x="1342" y="3043"/>
                <a:ext cx="104" cy="115"/>
              </a:xfrm>
              <a:custGeom>
                <a:avLst/>
                <a:gdLst>
                  <a:gd name="T0" fmla="*/ 0 w 104"/>
                  <a:gd name="T1" fmla="*/ 0 h 115"/>
                  <a:gd name="T2" fmla="*/ 38 w 104"/>
                  <a:gd name="T3" fmla="*/ 115 h 115"/>
                  <a:gd name="T4" fmla="*/ 104 w 104"/>
                  <a:gd name="T5" fmla="*/ 79 h 115"/>
                  <a:gd name="T6" fmla="*/ 0 w 104"/>
                  <a:gd name="T7" fmla="*/ 0 h 1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4"/>
                  <a:gd name="T13" fmla="*/ 0 h 115"/>
                  <a:gd name="T14" fmla="*/ 104 w 104"/>
                  <a:gd name="T15" fmla="*/ 115 h 1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4" h="115">
                    <a:moveTo>
                      <a:pt x="0" y="0"/>
                    </a:moveTo>
                    <a:lnTo>
                      <a:pt x="38" y="115"/>
                    </a:lnTo>
                    <a:lnTo>
                      <a:pt x="104" y="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7910" name="Rectangle 21"/>
              <p:cNvSpPr>
                <a:spLocks noChangeArrowheads="1"/>
              </p:cNvSpPr>
              <p:nvPr/>
            </p:nvSpPr>
            <p:spPr bwMode="auto">
              <a:xfrm>
                <a:off x="1276" y="3140"/>
                <a:ext cx="151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>
                    <a:solidFill>
                      <a:srgbClr val="0000FF"/>
                    </a:solidFill>
                    <a:latin typeface="標楷體" pitchFamily="65" charset="-120"/>
                    <a:ea typeface="標楷體" pitchFamily="65" charset="-120"/>
                  </a:rPr>
                  <a:t>+</a:t>
                </a:r>
                <a:endParaRPr lang="en-US" altLang="zh-TW"/>
              </a:p>
            </p:txBody>
          </p:sp>
          <p:sp>
            <p:nvSpPr>
              <p:cNvPr id="37911" name="Arc 22"/>
              <p:cNvSpPr>
                <a:spLocks/>
              </p:cNvSpPr>
              <p:nvPr/>
            </p:nvSpPr>
            <p:spPr bwMode="auto">
              <a:xfrm>
                <a:off x="1228" y="2451"/>
                <a:ext cx="757" cy="434"/>
              </a:xfrm>
              <a:custGeom>
                <a:avLst/>
                <a:gdLst>
                  <a:gd name="T0" fmla="*/ 42 w 21600"/>
                  <a:gd name="T1" fmla="*/ 434 h 13242"/>
                  <a:gd name="T2" fmla="*/ 32 w 21600"/>
                  <a:gd name="T3" fmla="*/ 0 h 13242"/>
                  <a:gd name="T4" fmla="*/ 757 w 21600"/>
                  <a:gd name="T5" fmla="*/ 202 h 1324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3242"/>
                  <a:gd name="T11" fmla="*/ 21600 w 21600"/>
                  <a:gd name="T12" fmla="*/ 13242 h 132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3242" fill="none" extrusionOk="0">
                    <a:moveTo>
                      <a:pt x="1191" y="13241"/>
                    </a:moveTo>
                    <a:cubicBezTo>
                      <a:pt x="402" y="10966"/>
                      <a:pt x="0" y="8575"/>
                      <a:pt x="0" y="6168"/>
                    </a:cubicBezTo>
                    <a:cubicBezTo>
                      <a:pt x="-1" y="4079"/>
                      <a:pt x="302" y="2001"/>
                      <a:pt x="899" y="0"/>
                    </a:cubicBezTo>
                  </a:path>
                  <a:path w="21600" h="13242" stroke="0" extrusionOk="0">
                    <a:moveTo>
                      <a:pt x="1191" y="13241"/>
                    </a:moveTo>
                    <a:cubicBezTo>
                      <a:pt x="402" y="10966"/>
                      <a:pt x="0" y="8575"/>
                      <a:pt x="0" y="6168"/>
                    </a:cubicBezTo>
                    <a:cubicBezTo>
                      <a:pt x="-1" y="4079"/>
                      <a:pt x="302" y="2001"/>
                      <a:pt x="899" y="0"/>
                    </a:cubicBezTo>
                    <a:lnTo>
                      <a:pt x="21600" y="6168"/>
                    </a:lnTo>
                    <a:close/>
                  </a:path>
                </a:pathLst>
              </a:custGeom>
              <a:noFill/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7912" name="Freeform 23"/>
              <p:cNvSpPr>
                <a:spLocks/>
              </p:cNvSpPr>
              <p:nvPr/>
            </p:nvSpPr>
            <p:spPr bwMode="auto">
              <a:xfrm>
                <a:off x="1219" y="2344"/>
                <a:ext cx="94" cy="124"/>
              </a:xfrm>
              <a:custGeom>
                <a:avLst/>
                <a:gdLst>
                  <a:gd name="T0" fmla="*/ 94 w 94"/>
                  <a:gd name="T1" fmla="*/ 0 h 124"/>
                  <a:gd name="T2" fmla="*/ 0 w 94"/>
                  <a:gd name="T3" fmla="*/ 97 h 124"/>
                  <a:gd name="T4" fmla="*/ 66 w 94"/>
                  <a:gd name="T5" fmla="*/ 124 h 124"/>
                  <a:gd name="T6" fmla="*/ 94 w 94"/>
                  <a:gd name="T7" fmla="*/ 0 h 1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4"/>
                  <a:gd name="T13" fmla="*/ 0 h 124"/>
                  <a:gd name="T14" fmla="*/ 94 w 94"/>
                  <a:gd name="T15" fmla="*/ 124 h 1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4" h="124">
                    <a:moveTo>
                      <a:pt x="94" y="0"/>
                    </a:moveTo>
                    <a:lnTo>
                      <a:pt x="0" y="97"/>
                    </a:lnTo>
                    <a:lnTo>
                      <a:pt x="66" y="124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0000FF"/>
              </a:solidFill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7913" name="Rectangle 24"/>
              <p:cNvSpPr>
                <a:spLocks noChangeArrowheads="1"/>
              </p:cNvSpPr>
              <p:nvPr/>
            </p:nvSpPr>
            <p:spPr bwMode="auto">
              <a:xfrm>
                <a:off x="1332" y="2423"/>
                <a:ext cx="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 b="1">
                    <a:solidFill>
                      <a:srgbClr val="0000FF"/>
                    </a:solidFill>
                    <a:latin typeface="標楷體" pitchFamily="65" charset="-120"/>
                    <a:ea typeface="標楷體" pitchFamily="65" charset="-120"/>
                  </a:rPr>
                  <a:t>+</a:t>
                </a:r>
                <a:endParaRPr lang="en-US" altLang="zh-TW" b="1"/>
              </a:p>
            </p:txBody>
          </p:sp>
          <p:sp>
            <p:nvSpPr>
              <p:cNvPr id="37914" name="Rectangle 25"/>
              <p:cNvSpPr>
                <a:spLocks noChangeArrowheads="1"/>
              </p:cNvSpPr>
              <p:nvPr/>
            </p:nvSpPr>
            <p:spPr bwMode="auto">
              <a:xfrm>
                <a:off x="4074" y="2733"/>
                <a:ext cx="8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TW" altLang="en-US" b="1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</a:rPr>
                  <a:t>組織架構調整</a:t>
                </a:r>
                <a:endParaRPr lang="zh-TW" altLang="en-US" b="1"/>
              </a:p>
            </p:txBody>
          </p:sp>
          <p:sp>
            <p:nvSpPr>
              <p:cNvPr id="37915" name="Rectangle 26"/>
              <p:cNvSpPr>
                <a:spLocks noChangeArrowheads="1"/>
              </p:cNvSpPr>
              <p:nvPr/>
            </p:nvSpPr>
            <p:spPr bwMode="auto">
              <a:xfrm>
                <a:off x="3195" y="3273"/>
                <a:ext cx="57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TW" altLang="en-US" b="1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</a:rPr>
                  <a:t>組織士氣</a:t>
                </a:r>
                <a:endParaRPr lang="zh-TW" altLang="en-US" b="1"/>
              </a:p>
            </p:txBody>
          </p:sp>
          <p:sp>
            <p:nvSpPr>
              <p:cNvPr id="37916" name="Arc 27"/>
              <p:cNvSpPr>
                <a:spLocks/>
              </p:cNvSpPr>
              <p:nvPr/>
            </p:nvSpPr>
            <p:spPr bwMode="auto">
              <a:xfrm>
                <a:off x="3214" y="2231"/>
                <a:ext cx="1140" cy="1617"/>
              </a:xfrm>
              <a:custGeom>
                <a:avLst/>
                <a:gdLst>
                  <a:gd name="T0" fmla="*/ 94 w 14236"/>
                  <a:gd name="T1" fmla="*/ 0 h 21568"/>
                  <a:gd name="T2" fmla="*/ 1140 w 14236"/>
                  <a:gd name="T3" fmla="*/ 399 h 21568"/>
                  <a:gd name="T4" fmla="*/ 0 w 14236"/>
                  <a:gd name="T5" fmla="*/ 1617 h 21568"/>
                  <a:gd name="T6" fmla="*/ 0 60000 65536"/>
                  <a:gd name="T7" fmla="*/ 0 60000 65536"/>
                  <a:gd name="T8" fmla="*/ 0 60000 65536"/>
                  <a:gd name="T9" fmla="*/ 0 w 14236"/>
                  <a:gd name="T10" fmla="*/ 0 h 21568"/>
                  <a:gd name="T11" fmla="*/ 14236 w 14236"/>
                  <a:gd name="T12" fmla="*/ 21568 h 215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236" h="21568" fill="none" extrusionOk="0">
                    <a:moveTo>
                      <a:pt x="1177" y="0"/>
                    </a:moveTo>
                    <a:cubicBezTo>
                      <a:pt x="6003" y="263"/>
                      <a:pt x="10601" y="2137"/>
                      <a:pt x="14235" y="5323"/>
                    </a:cubicBezTo>
                  </a:path>
                  <a:path w="14236" h="21568" stroke="0" extrusionOk="0">
                    <a:moveTo>
                      <a:pt x="1177" y="0"/>
                    </a:moveTo>
                    <a:cubicBezTo>
                      <a:pt x="6003" y="263"/>
                      <a:pt x="10601" y="2137"/>
                      <a:pt x="14235" y="5323"/>
                    </a:cubicBezTo>
                    <a:lnTo>
                      <a:pt x="0" y="21568"/>
                    </a:lnTo>
                    <a:close/>
                  </a:path>
                </a:pathLst>
              </a:custGeom>
              <a:noFill/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7917" name="Freeform 28"/>
              <p:cNvSpPr>
                <a:spLocks/>
              </p:cNvSpPr>
              <p:nvPr/>
            </p:nvSpPr>
            <p:spPr bwMode="auto">
              <a:xfrm>
                <a:off x="4329" y="2609"/>
                <a:ext cx="123" cy="115"/>
              </a:xfrm>
              <a:custGeom>
                <a:avLst/>
                <a:gdLst>
                  <a:gd name="T0" fmla="*/ 123 w 123"/>
                  <a:gd name="T1" fmla="*/ 115 h 115"/>
                  <a:gd name="T2" fmla="*/ 57 w 123"/>
                  <a:gd name="T3" fmla="*/ 0 h 115"/>
                  <a:gd name="T4" fmla="*/ 0 w 123"/>
                  <a:gd name="T5" fmla="*/ 44 h 115"/>
                  <a:gd name="T6" fmla="*/ 123 w 123"/>
                  <a:gd name="T7" fmla="*/ 115 h 1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3"/>
                  <a:gd name="T13" fmla="*/ 0 h 115"/>
                  <a:gd name="T14" fmla="*/ 123 w 123"/>
                  <a:gd name="T15" fmla="*/ 115 h 1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3" h="115">
                    <a:moveTo>
                      <a:pt x="123" y="115"/>
                    </a:moveTo>
                    <a:lnTo>
                      <a:pt x="57" y="0"/>
                    </a:lnTo>
                    <a:lnTo>
                      <a:pt x="0" y="44"/>
                    </a:lnTo>
                    <a:lnTo>
                      <a:pt x="123" y="115"/>
                    </a:lnTo>
                    <a:close/>
                  </a:path>
                </a:pathLst>
              </a:custGeom>
              <a:solidFill>
                <a:srgbClr val="0000FF"/>
              </a:solidFill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7918" name="Rectangle 29"/>
              <p:cNvSpPr>
                <a:spLocks noChangeArrowheads="1"/>
              </p:cNvSpPr>
              <p:nvPr/>
            </p:nvSpPr>
            <p:spPr bwMode="auto">
              <a:xfrm>
                <a:off x="4225" y="2636"/>
                <a:ext cx="151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>
                    <a:solidFill>
                      <a:srgbClr val="0000FF"/>
                    </a:solidFill>
                    <a:latin typeface="標楷體" pitchFamily="65" charset="-120"/>
                    <a:ea typeface="標楷體" pitchFamily="65" charset="-120"/>
                  </a:rPr>
                  <a:t>+</a:t>
                </a:r>
                <a:endParaRPr lang="en-US" altLang="zh-TW"/>
              </a:p>
            </p:txBody>
          </p:sp>
          <p:sp>
            <p:nvSpPr>
              <p:cNvPr id="37919" name="Arc 30"/>
              <p:cNvSpPr>
                <a:spLocks/>
              </p:cNvSpPr>
              <p:nvPr/>
            </p:nvSpPr>
            <p:spPr bwMode="auto">
              <a:xfrm>
                <a:off x="3837" y="2786"/>
                <a:ext cx="682" cy="646"/>
              </a:xfrm>
              <a:custGeom>
                <a:avLst/>
                <a:gdLst>
                  <a:gd name="T0" fmla="*/ 682 w 21354"/>
                  <a:gd name="T1" fmla="*/ 97 h 21598"/>
                  <a:gd name="T2" fmla="*/ 10 w 21354"/>
                  <a:gd name="T3" fmla="*/ 646 h 21598"/>
                  <a:gd name="T4" fmla="*/ 0 w 21354"/>
                  <a:gd name="T5" fmla="*/ 0 h 21598"/>
                  <a:gd name="T6" fmla="*/ 0 60000 65536"/>
                  <a:gd name="T7" fmla="*/ 0 60000 65536"/>
                  <a:gd name="T8" fmla="*/ 0 60000 65536"/>
                  <a:gd name="T9" fmla="*/ 0 w 21354"/>
                  <a:gd name="T10" fmla="*/ 0 h 21598"/>
                  <a:gd name="T11" fmla="*/ 21354 w 21354"/>
                  <a:gd name="T12" fmla="*/ 21598 h 215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354" h="21598" fill="none" extrusionOk="0">
                    <a:moveTo>
                      <a:pt x="21354" y="3249"/>
                    </a:moveTo>
                    <a:cubicBezTo>
                      <a:pt x="19766" y="13683"/>
                      <a:pt x="10870" y="21442"/>
                      <a:pt x="316" y="21597"/>
                    </a:cubicBezTo>
                  </a:path>
                  <a:path w="21354" h="21598" stroke="0" extrusionOk="0">
                    <a:moveTo>
                      <a:pt x="21354" y="3249"/>
                    </a:moveTo>
                    <a:cubicBezTo>
                      <a:pt x="19766" y="13683"/>
                      <a:pt x="10870" y="21442"/>
                      <a:pt x="316" y="2159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7920" name="Freeform 31"/>
              <p:cNvSpPr>
                <a:spLocks/>
              </p:cNvSpPr>
              <p:nvPr/>
            </p:nvSpPr>
            <p:spPr bwMode="auto">
              <a:xfrm>
                <a:off x="3724" y="3388"/>
                <a:ext cx="132" cy="71"/>
              </a:xfrm>
              <a:custGeom>
                <a:avLst/>
                <a:gdLst>
                  <a:gd name="T0" fmla="*/ 0 w 132"/>
                  <a:gd name="T1" fmla="*/ 35 h 71"/>
                  <a:gd name="T2" fmla="*/ 123 w 132"/>
                  <a:gd name="T3" fmla="*/ 71 h 71"/>
                  <a:gd name="T4" fmla="*/ 132 w 132"/>
                  <a:gd name="T5" fmla="*/ 0 h 71"/>
                  <a:gd name="T6" fmla="*/ 0 w 132"/>
                  <a:gd name="T7" fmla="*/ 35 h 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2"/>
                  <a:gd name="T13" fmla="*/ 0 h 71"/>
                  <a:gd name="T14" fmla="*/ 132 w 132"/>
                  <a:gd name="T15" fmla="*/ 71 h 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2" h="71">
                    <a:moveTo>
                      <a:pt x="0" y="35"/>
                    </a:moveTo>
                    <a:lnTo>
                      <a:pt x="123" y="71"/>
                    </a:lnTo>
                    <a:lnTo>
                      <a:pt x="132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FF"/>
              </a:solidFill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7921" name="Rectangle 32"/>
              <p:cNvSpPr>
                <a:spLocks noChangeArrowheads="1"/>
              </p:cNvSpPr>
              <p:nvPr/>
            </p:nvSpPr>
            <p:spPr bwMode="auto">
              <a:xfrm>
                <a:off x="3809" y="3467"/>
                <a:ext cx="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 b="1">
                    <a:solidFill>
                      <a:srgbClr val="0000FF"/>
                    </a:solidFill>
                    <a:latin typeface="標楷體" pitchFamily="65" charset="-120"/>
                    <a:ea typeface="標楷體" pitchFamily="65" charset="-120"/>
                  </a:rPr>
                  <a:t>-</a:t>
                </a:r>
                <a:endParaRPr lang="en-US" altLang="zh-TW" b="1"/>
              </a:p>
            </p:txBody>
          </p:sp>
          <p:sp>
            <p:nvSpPr>
              <p:cNvPr id="37922" name="Arc 33"/>
              <p:cNvSpPr>
                <a:spLocks/>
              </p:cNvSpPr>
              <p:nvPr/>
            </p:nvSpPr>
            <p:spPr bwMode="auto">
              <a:xfrm>
                <a:off x="3032" y="2291"/>
                <a:ext cx="1552" cy="978"/>
              </a:xfrm>
              <a:custGeom>
                <a:avLst/>
                <a:gdLst>
                  <a:gd name="T0" fmla="*/ 393 w 21487"/>
                  <a:gd name="T1" fmla="*/ 978 h 14462"/>
                  <a:gd name="T2" fmla="*/ 0 w 21487"/>
                  <a:gd name="T3" fmla="*/ 149 h 14462"/>
                  <a:gd name="T4" fmla="*/ 1552 w 21487"/>
                  <a:gd name="T5" fmla="*/ 0 h 14462"/>
                  <a:gd name="T6" fmla="*/ 0 60000 65536"/>
                  <a:gd name="T7" fmla="*/ 0 60000 65536"/>
                  <a:gd name="T8" fmla="*/ 0 60000 65536"/>
                  <a:gd name="T9" fmla="*/ 0 w 21487"/>
                  <a:gd name="T10" fmla="*/ 0 h 14462"/>
                  <a:gd name="T11" fmla="*/ 21487 w 21487"/>
                  <a:gd name="T12" fmla="*/ 14462 h 144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487" h="14462" fill="none" extrusionOk="0">
                    <a:moveTo>
                      <a:pt x="5442" y="14462"/>
                    </a:moveTo>
                    <a:cubicBezTo>
                      <a:pt x="2374" y="11057"/>
                      <a:pt x="468" y="6765"/>
                      <a:pt x="0" y="2206"/>
                    </a:cubicBezTo>
                  </a:path>
                  <a:path w="21487" h="14462" stroke="0" extrusionOk="0">
                    <a:moveTo>
                      <a:pt x="5442" y="14462"/>
                    </a:moveTo>
                    <a:cubicBezTo>
                      <a:pt x="2374" y="11057"/>
                      <a:pt x="468" y="6765"/>
                      <a:pt x="0" y="2206"/>
                    </a:cubicBezTo>
                    <a:lnTo>
                      <a:pt x="21487" y="0"/>
                    </a:lnTo>
                    <a:close/>
                  </a:path>
                </a:pathLst>
              </a:custGeom>
              <a:noFill/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7923" name="Freeform 34"/>
              <p:cNvSpPr>
                <a:spLocks/>
              </p:cNvSpPr>
              <p:nvPr/>
            </p:nvSpPr>
            <p:spPr bwMode="auto">
              <a:xfrm>
                <a:off x="2987" y="2326"/>
                <a:ext cx="75" cy="115"/>
              </a:xfrm>
              <a:custGeom>
                <a:avLst/>
                <a:gdLst>
                  <a:gd name="T0" fmla="*/ 47 w 75"/>
                  <a:gd name="T1" fmla="*/ 0 h 115"/>
                  <a:gd name="T2" fmla="*/ 0 w 75"/>
                  <a:gd name="T3" fmla="*/ 115 h 115"/>
                  <a:gd name="T4" fmla="*/ 75 w 75"/>
                  <a:gd name="T5" fmla="*/ 115 h 115"/>
                  <a:gd name="T6" fmla="*/ 47 w 75"/>
                  <a:gd name="T7" fmla="*/ 0 h 1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"/>
                  <a:gd name="T13" fmla="*/ 0 h 115"/>
                  <a:gd name="T14" fmla="*/ 75 w 75"/>
                  <a:gd name="T15" fmla="*/ 115 h 1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" h="115">
                    <a:moveTo>
                      <a:pt x="47" y="0"/>
                    </a:moveTo>
                    <a:lnTo>
                      <a:pt x="0" y="115"/>
                    </a:lnTo>
                    <a:lnTo>
                      <a:pt x="75" y="115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FF"/>
              </a:solidFill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7924" name="Rectangle 35"/>
              <p:cNvSpPr>
                <a:spLocks noChangeArrowheads="1"/>
              </p:cNvSpPr>
              <p:nvPr/>
            </p:nvSpPr>
            <p:spPr bwMode="auto">
              <a:xfrm>
                <a:off x="3109" y="2370"/>
                <a:ext cx="151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>
                    <a:solidFill>
                      <a:srgbClr val="0000FF"/>
                    </a:solidFill>
                    <a:latin typeface="標楷體" pitchFamily="65" charset="-120"/>
                    <a:ea typeface="標楷體" pitchFamily="65" charset="-120"/>
                  </a:rPr>
                  <a:t>+</a:t>
                </a:r>
                <a:endParaRPr lang="en-US" altLang="zh-TW"/>
              </a:p>
            </p:txBody>
          </p:sp>
          <p:pic>
            <p:nvPicPr>
              <p:cNvPr id="37925" name="Picture 36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966" y="2414"/>
                <a:ext cx="302" cy="2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926" name="Picture 37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478" y="2751"/>
                <a:ext cx="303" cy="2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7927" name="Rectangle 38"/>
              <p:cNvSpPr>
                <a:spLocks noChangeArrowheads="1"/>
              </p:cNvSpPr>
              <p:nvPr/>
            </p:nvSpPr>
            <p:spPr bwMode="auto">
              <a:xfrm>
                <a:off x="3525" y="1352"/>
                <a:ext cx="8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TW" altLang="en-US" b="1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</a:rPr>
                  <a:t>作業流程調整</a:t>
                </a:r>
                <a:endParaRPr lang="zh-TW" altLang="en-US" b="1"/>
              </a:p>
            </p:txBody>
          </p:sp>
          <p:sp>
            <p:nvSpPr>
              <p:cNvPr id="37928" name="Rectangle 39"/>
              <p:cNvSpPr>
                <a:spLocks noChangeArrowheads="1"/>
              </p:cNvSpPr>
              <p:nvPr/>
            </p:nvSpPr>
            <p:spPr bwMode="auto">
              <a:xfrm>
                <a:off x="2174" y="1202"/>
                <a:ext cx="8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TW" altLang="en-US" b="1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</a:rPr>
                  <a:t>員工操作熟練</a:t>
                </a:r>
                <a:endParaRPr lang="zh-TW" altLang="en-US" b="1"/>
              </a:p>
            </p:txBody>
          </p:sp>
          <p:sp>
            <p:nvSpPr>
              <p:cNvPr id="37929" name="Arc 40"/>
              <p:cNvSpPr>
                <a:spLocks/>
              </p:cNvSpPr>
              <p:nvPr/>
            </p:nvSpPr>
            <p:spPr bwMode="auto">
              <a:xfrm>
                <a:off x="3138" y="1468"/>
                <a:ext cx="826" cy="771"/>
              </a:xfrm>
              <a:custGeom>
                <a:avLst/>
                <a:gdLst>
                  <a:gd name="T0" fmla="*/ 826 w 21201"/>
                  <a:gd name="T1" fmla="*/ 151 h 21152"/>
                  <a:gd name="T2" fmla="*/ 170 w 21201"/>
                  <a:gd name="T3" fmla="*/ 771 h 21152"/>
                  <a:gd name="T4" fmla="*/ 0 w 21201"/>
                  <a:gd name="T5" fmla="*/ 0 h 21152"/>
                  <a:gd name="T6" fmla="*/ 0 60000 65536"/>
                  <a:gd name="T7" fmla="*/ 0 60000 65536"/>
                  <a:gd name="T8" fmla="*/ 0 60000 65536"/>
                  <a:gd name="T9" fmla="*/ 0 w 21201"/>
                  <a:gd name="T10" fmla="*/ 0 h 21152"/>
                  <a:gd name="T11" fmla="*/ 21201 w 21201"/>
                  <a:gd name="T12" fmla="*/ 21152 h 211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201" h="21152" fill="none" extrusionOk="0">
                    <a:moveTo>
                      <a:pt x="21200" y="4133"/>
                    </a:moveTo>
                    <a:cubicBezTo>
                      <a:pt x="19534" y="12678"/>
                      <a:pt x="12901" y="19388"/>
                      <a:pt x="4376" y="21152"/>
                    </a:cubicBezTo>
                  </a:path>
                  <a:path w="21201" h="21152" stroke="0" extrusionOk="0">
                    <a:moveTo>
                      <a:pt x="21200" y="4133"/>
                    </a:moveTo>
                    <a:cubicBezTo>
                      <a:pt x="19534" y="12678"/>
                      <a:pt x="12901" y="19388"/>
                      <a:pt x="4376" y="21152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7930" name="Freeform 41"/>
              <p:cNvSpPr>
                <a:spLocks/>
              </p:cNvSpPr>
              <p:nvPr/>
            </p:nvSpPr>
            <p:spPr bwMode="auto">
              <a:xfrm>
                <a:off x="3922" y="1503"/>
                <a:ext cx="76" cy="124"/>
              </a:xfrm>
              <a:custGeom>
                <a:avLst/>
                <a:gdLst>
                  <a:gd name="T0" fmla="*/ 48 w 76"/>
                  <a:gd name="T1" fmla="*/ 0 h 124"/>
                  <a:gd name="T2" fmla="*/ 0 w 76"/>
                  <a:gd name="T3" fmla="*/ 115 h 124"/>
                  <a:gd name="T4" fmla="*/ 76 w 76"/>
                  <a:gd name="T5" fmla="*/ 124 h 124"/>
                  <a:gd name="T6" fmla="*/ 48 w 76"/>
                  <a:gd name="T7" fmla="*/ 0 h 1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"/>
                  <a:gd name="T13" fmla="*/ 0 h 124"/>
                  <a:gd name="T14" fmla="*/ 76 w 76"/>
                  <a:gd name="T15" fmla="*/ 124 h 1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" h="124">
                    <a:moveTo>
                      <a:pt x="48" y="0"/>
                    </a:moveTo>
                    <a:lnTo>
                      <a:pt x="0" y="115"/>
                    </a:lnTo>
                    <a:lnTo>
                      <a:pt x="76" y="124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FF"/>
              </a:solidFill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7931" name="Rectangle 42"/>
              <p:cNvSpPr>
                <a:spLocks noChangeArrowheads="1"/>
              </p:cNvSpPr>
              <p:nvPr/>
            </p:nvSpPr>
            <p:spPr bwMode="auto">
              <a:xfrm>
                <a:off x="3800" y="1547"/>
                <a:ext cx="151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>
                    <a:solidFill>
                      <a:srgbClr val="0000FF"/>
                    </a:solidFill>
                    <a:latin typeface="標楷體" pitchFamily="65" charset="-120"/>
                    <a:ea typeface="標楷體" pitchFamily="65" charset="-120"/>
                  </a:rPr>
                  <a:t>+</a:t>
                </a:r>
                <a:endParaRPr lang="en-US" altLang="zh-TW"/>
              </a:p>
            </p:txBody>
          </p:sp>
          <p:sp>
            <p:nvSpPr>
              <p:cNvPr id="37932" name="Arc 43"/>
              <p:cNvSpPr>
                <a:spLocks/>
              </p:cNvSpPr>
              <p:nvPr/>
            </p:nvSpPr>
            <p:spPr bwMode="auto">
              <a:xfrm>
                <a:off x="2716" y="795"/>
                <a:ext cx="1255" cy="646"/>
              </a:xfrm>
              <a:custGeom>
                <a:avLst/>
                <a:gdLst>
                  <a:gd name="T0" fmla="*/ 0 w 39282"/>
                  <a:gd name="T1" fmla="*/ 286 h 21600"/>
                  <a:gd name="T2" fmla="*/ 1255 w 39282"/>
                  <a:gd name="T3" fmla="*/ 549 h 21600"/>
                  <a:gd name="T4" fmla="*/ 573 w 39282"/>
                  <a:gd name="T5" fmla="*/ 646 h 21600"/>
                  <a:gd name="T6" fmla="*/ 0 60000 65536"/>
                  <a:gd name="T7" fmla="*/ 0 60000 65536"/>
                  <a:gd name="T8" fmla="*/ 0 60000 65536"/>
                  <a:gd name="T9" fmla="*/ 0 w 39282"/>
                  <a:gd name="T10" fmla="*/ 0 h 21600"/>
                  <a:gd name="T11" fmla="*/ 39282 w 3928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282" h="21600" fill="none" extrusionOk="0">
                    <a:moveTo>
                      <a:pt x="-1" y="9552"/>
                    </a:moveTo>
                    <a:cubicBezTo>
                      <a:pt x="4012" y="3581"/>
                      <a:pt x="10733" y="-1"/>
                      <a:pt x="17928" y="0"/>
                    </a:cubicBezTo>
                    <a:cubicBezTo>
                      <a:pt x="28602" y="0"/>
                      <a:pt x="37676" y="7797"/>
                      <a:pt x="39282" y="18350"/>
                    </a:cubicBezTo>
                  </a:path>
                  <a:path w="39282" h="21600" stroke="0" extrusionOk="0">
                    <a:moveTo>
                      <a:pt x="-1" y="9552"/>
                    </a:moveTo>
                    <a:cubicBezTo>
                      <a:pt x="4012" y="3581"/>
                      <a:pt x="10733" y="-1"/>
                      <a:pt x="17928" y="0"/>
                    </a:cubicBezTo>
                    <a:cubicBezTo>
                      <a:pt x="28602" y="0"/>
                      <a:pt x="37676" y="7797"/>
                      <a:pt x="39282" y="18350"/>
                    </a:cubicBezTo>
                    <a:lnTo>
                      <a:pt x="17928" y="21600"/>
                    </a:lnTo>
                    <a:close/>
                  </a:path>
                </a:pathLst>
              </a:custGeom>
              <a:noFill/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7933" name="Freeform 44"/>
              <p:cNvSpPr>
                <a:spLocks/>
              </p:cNvSpPr>
              <p:nvPr/>
            </p:nvSpPr>
            <p:spPr bwMode="auto">
              <a:xfrm>
                <a:off x="2656" y="1060"/>
                <a:ext cx="85" cy="133"/>
              </a:xfrm>
              <a:custGeom>
                <a:avLst/>
                <a:gdLst>
                  <a:gd name="T0" fmla="*/ 0 w 85"/>
                  <a:gd name="T1" fmla="*/ 133 h 133"/>
                  <a:gd name="T2" fmla="*/ 85 w 85"/>
                  <a:gd name="T3" fmla="*/ 36 h 133"/>
                  <a:gd name="T4" fmla="*/ 19 w 85"/>
                  <a:gd name="T5" fmla="*/ 0 h 133"/>
                  <a:gd name="T6" fmla="*/ 0 w 85"/>
                  <a:gd name="T7" fmla="*/ 133 h 1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5"/>
                  <a:gd name="T13" fmla="*/ 0 h 133"/>
                  <a:gd name="T14" fmla="*/ 85 w 85"/>
                  <a:gd name="T15" fmla="*/ 133 h 1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5" h="133">
                    <a:moveTo>
                      <a:pt x="0" y="133"/>
                    </a:moveTo>
                    <a:lnTo>
                      <a:pt x="85" y="36"/>
                    </a:lnTo>
                    <a:lnTo>
                      <a:pt x="19" y="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0000FF"/>
              </a:solidFill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7934" name="Rectangle 45"/>
              <p:cNvSpPr>
                <a:spLocks noChangeArrowheads="1"/>
              </p:cNvSpPr>
              <p:nvPr/>
            </p:nvSpPr>
            <p:spPr bwMode="auto">
              <a:xfrm>
                <a:off x="2788" y="1060"/>
                <a:ext cx="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 b="1">
                    <a:solidFill>
                      <a:srgbClr val="0000FF"/>
                    </a:solidFill>
                    <a:latin typeface="標楷體" pitchFamily="65" charset="-120"/>
                    <a:ea typeface="標楷體" pitchFamily="65" charset="-120"/>
                  </a:rPr>
                  <a:t>-</a:t>
                </a:r>
                <a:endParaRPr lang="en-US" altLang="zh-TW" b="1"/>
              </a:p>
            </p:txBody>
          </p:sp>
          <p:sp>
            <p:nvSpPr>
              <p:cNvPr id="37935" name="Arc 46"/>
              <p:cNvSpPr>
                <a:spLocks/>
              </p:cNvSpPr>
              <p:nvPr/>
            </p:nvSpPr>
            <p:spPr bwMode="auto">
              <a:xfrm>
                <a:off x="2599" y="1351"/>
                <a:ext cx="974" cy="728"/>
              </a:xfrm>
              <a:custGeom>
                <a:avLst/>
                <a:gdLst>
                  <a:gd name="T0" fmla="*/ 226 w 21600"/>
                  <a:gd name="T1" fmla="*/ 728 h 17241"/>
                  <a:gd name="T2" fmla="*/ 12 w 21600"/>
                  <a:gd name="T3" fmla="*/ 0 h 17241"/>
                  <a:gd name="T4" fmla="*/ 974 w 21600"/>
                  <a:gd name="T5" fmla="*/ 144 h 1724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7241"/>
                  <a:gd name="T11" fmla="*/ 21600 w 21600"/>
                  <a:gd name="T12" fmla="*/ 17241 h 172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7241" fill="none" extrusionOk="0">
                    <a:moveTo>
                      <a:pt x="5008" y="17240"/>
                    </a:moveTo>
                    <a:cubicBezTo>
                      <a:pt x="1772" y="13358"/>
                      <a:pt x="0" y="8464"/>
                      <a:pt x="0" y="3411"/>
                    </a:cubicBezTo>
                    <a:cubicBezTo>
                      <a:pt x="-1" y="2268"/>
                      <a:pt x="90" y="1128"/>
                      <a:pt x="271" y="0"/>
                    </a:cubicBezTo>
                  </a:path>
                  <a:path w="21600" h="17241" stroke="0" extrusionOk="0">
                    <a:moveTo>
                      <a:pt x="5008" y="17240"/>
                    </a:moveTo>
                    <a:cubicBezTo>
                      <a:pt x="1772" y="13358"/>
                      <a:pt x="0" y="8464"/>
                      <a:pt x="0" y="3411"/>
                    </a:cubicBezTo>
                    <a:cubicBezTo>
                      <a:pt x="-1" y="2268"/>
                      <a:pt x="90" y="1128"/>
                      <a:pt x="271" y="0"/>
                    </a:cubicBezTo>
                    <a:lnTo>
                      <a:pt x="21600" y="3411"/>
                    </a:lnTo>
                    <a:close/>
                  </a:path>
                </a:pathLst>
              </a:custGeom>
              <a:noFill/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7936" name="Freeform 47"/>
              <p:cNvSpPr>
                <a:spLocks/>
              </p:cNvSpPr>
              <p:nvPr/>
            </p:nvSpPr>
            <p:spPr bwMode="auto">
              <a:xfrm>
                <a:off x="2798" y="2052"/>
                <a:ext cx="122" cy="115"/>
              </a:xfrm>
              <a:custGeom>
                <a:avLst/>
                <a:gdLst>
                  <a:gd name="T0" fmla="*/ 122 w 122"/>
                  <a:gd name="T1" fmla="*/ 115 h 115"/>
                  <a:gd name="T2" fmla="*/ 47 w 122"/>
                  <a:gd name="T3" fmla="*/ 0 h 115"/>
                  <a:gd name="T4" fmla="*/ 0 w 122"/>
                  <a:gd name="T5" fmla="*/ 53 h 115"/>
                  <a:gd name="T6" fmla="*/ 122 w 122"/>
                  <a:gd name="T7" fmla="*/ 115 h 1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2"/>
                  <a:gd name="T13" fmla="*/ 0 h 115"/>
                  <a:gd name="T14" fmla="*/ 122 w 122"/>
                  <a:gd name="T15" fmla="*/ 115 h 1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2" h="115">
                    <a:moveTo>
                      <a:pt x="122" y="115"/>
                    </a:moveTo>
                    <a:lnTo>
                      <a:pt x="47" y="0"/>
                    </a:lnTo>
                    <a:lnTo>
                      <a:pt x="0" y="53"/>
                    </a:lnTo>
                    <a:lnTo>
                      <a:pt x="122" y="115"/>
                    </a:lnTo>
                    <a:close/>
                  </a:path>
                </a:pathLst>
              </a:custGeom>
              <a:solidFill>
                <a:srgbClr val="0000FF"/>
              </a:solidFill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7937" name="Rectangle 48"/>
              <p:cNvSpPr>
                <a:spLocks noChangeArrowheads="1"/>
              </p:cNvSpPr>
              <p:nvPr/>
            </p:nvSpPr>
            <p:spPr bwMode="auto">
              <a:xfrm>
                <a:off x="2873" y="1928"/>
                <a:ext cx="151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>
                    <a:solidFill>
                      <a:srgbClr val="0000FF"/>
                    </a:solidFill>
                    <a:latin typeface="標楷體" pitchFamily="65" charset="-120"/>
                    <a:ea typeface="標楷體" pitchFamily="65" charset="-120"/>
                  </a:rPr>
                  <a:t>+</a:t>
                </a:r>
                <a:endParaRPr lang="en-US" altLang="zh-TW"/>
              </a:p>
            </p:txBody>
          </p:sp>
          <p:pic>
            <p:nvPicPr>
              <p:cNvPr id="37938" name="Picture 49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100" y="1432"/>
                <a:ext cx="303" cy="2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05200"/>
            <a:ext cx="1524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zh-TW" altLang="en-US" dirty="0"/>
              <a:t>白蘭氏雞精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400" dirty="0" smtClean="0"/>
              <a:t>1820 </a:t>
            </a:r>
            <a:r>
              <a:rPr lang="zh-TW" altLang="en-US" sz="2400" dirty="0"/>
              <a:t>年代左右，英王喬治四世精神不濟，當時在白金漢宮擔任御廚的韓溫</a:t>
            </a:r>
            <a:r>
              <a:rPr lang="en-US" altLang="zh-TW" sz="2400" dirty="0"/>
              <a:t>‧</a:t>
            </a:r>
            <a:r>
              <a:rPr lang="zh-TW" altLang="en-US" sz="2400" dirty="0" smtClean="0"/>
              <a:t>白蘭（</a:t>
            </a:r>
            <a:r>
              <a:rPr lang="en-US" altLang="zh-TW" sz="2400" dirty="0" err="1"/>
              <a:t>H.W.Brand</a:t>
            </a:r>
            <a:r>
              <a:rPr lang="zh-TW" altLang="en-US" sz="2400" dirty="0"/>
              <a:t>）因廚藝精湛而被賦與重任。白蘭先生為此獨創濃縮精燉雞湯，成功的</a:t>
            </a:r>
            <a:r>
              <a:rPr lang="zh-TW" altLang="en-US" sz="2400" dirty="0" smtClean="0"/>
              <a:t>完成使命</a:t>
            </a:r>
            <a:r>
              <a:rPr lang="zh-TW" altLang="en-US" sz="2400" dirty="0"/>
              <a:t>。御用雞精能迅速調養身體的消息很快傳到民間，白蘭卸下御廚工作後，</a:t>
            </a:r>
            <a:r>
              <a:rPr lang="en-US" altLang="zh-TW" sz="2400" dirty="0"/>
              <a:t>1830 </a:t>
            </a:r>
            <a:r>
              <a:rPr lang="zh-TW" altLang="en-US" sz="2400" dirty="0"/>
              <a:t>年</a:t>
            </a:r>
            <a:r>
              <a:rPr lang="zh-TW" altLang="en-US" sz="2400" dirty="0" smtClean="0"/>
              <a:t>在倫敦</a:t>
            </a:r>
            <a:r>
              <a:rPr lang="zh-TW" altLang="en-US" sz="2400" dirty="0"/>
              <a:t>高級住宅區設店面銷售這道鮮燉補品，名為「白蘭氏雞精」（</a:t>
            </a:r>
            <a:r>
              <a:rPr lang="en-US" altLang="zh-TW" sz="2400" dirty="0"/>
              <a:t>Brand's Essence of </a:t>
            </a:r>
            <a:r>
              <a:rPr lang="en-US" altLang="zh-TW" sz="2400" dirty="0" smtClean="0"/>
              <a:t>Chicken</a:t>
            </a:r>
            <a:r>
              <a:rPr lang="zh-TW" altLang="en-US" sz="2400" dirty="0"/>
              <a:t>）。產品甫推出即大受歡迎，白蘭先生從善如流，成立白蘭氏公司，並設廠</a:t>
            </a:r>
            <a:r>
              <a:rPr lang="zh-TW" altLang="en-US" sz="2400" dirty="0" smtClean="0"/>
              <a:t>大量生產</a:t>
            </a:r>
            <a:r>
              <a:rPr lang="zh-TW" altLang="en-US" sz="2400" dirty="0"/>
              <a:t>。</a:t>
            </a:r>
          </a:p>
          <a:p>
            <a:pPr>
              <a:lnSpc>
                <a:spcPct val="90000"/>
              </a:lnSpc>
            </a:pPr>
            <a:r>
              <a:rPr lang="zh-TW" altLang="en-US" sz="2400" dirty="0"/>
              <a:t>白蘭氏雞精上市以來，一直都是有錢人才消費得起的產品。即使在民生富裕的今天</a:t>
            </a:r>
            <a:r>
              <a:rPr lang="zh-TW" altLang="en-US" sz="2400" dirty="0" smtClean="0"/>
              <a:t>，多數人</a:t>
            </a:r>
            <a:r>
              <a:rPr lang="zh-TW" altLang="en-US" sz="2400" dirty="0"/>
              <a:t>仍把它跟昂貴劃上等號，只用於病後調養或餽贈親友。這種刻板印象係由一致</a:t>
            </a:r>
            <a:r>
              <a:rPr lang="zh-TW" altLang="en-US" sz="2400" dirty="0" smtClean="0"/>
              <a:t>的產品</a:t>
            </a:r>
            <a:r>
              <a:rPr lang="zh-TW" altLang="en-US" sz="2400" dirty="0"/>
              <a:t>訊息、經年累月堆砌而成。從 </a:t>
            </a:r>
            <a:r>
              <a:rPr lang="en-US" altLang="zh-TW" sz="2400" dirty="0"/>
              <a:t>1920 </a:t>
            </a:r>
            <a:r>
              <a:rPr lang="zh-TW" altLang="en-US" sz="2400" dirty="0"/>
              <a:t>年第一瓶白蘭氏雞精登陸亞洲開始，它所</a:t>
            </a:r>
            <a:r>
              <a:rPr lang="zh-TW" altLang="en-US" sz="2400" dirty="0" smtClean="0"/>
              <a:t>傳達訊息</a:t>
            </a:r>
            <a:r>
              <a:rPr lang="zh-TW" altLang="en-US" sz="2400" dirty="0"/>
              <a:t>數十年不變，那就是皇家品質、鮮雞萃取、快速補充能量的高級滋養品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>
              <a:lnSpc>
                <a:spcPct val="90000"/>
              </a:lnSpc>
            </a:pPr>
            <a:r>
              <a:rPr lang="en-US" altLang="zh-TW" sz="2400" dirty="0" smtClean="0"/>
              <a:t>1997</a:t>
            </a:r>
            <a:r>
              <a:rPr lang="zh-TW" altLang="en-US" sz="2400" dirty="0"/>
              <a:t>、</a:t>
            </a:r>
            <a:r>
              <a:rPr lang="en-US" altLang="zh-TW" sz="2400" dirty="0"/>
              <a:t>1998 </a:t>
            </a:r>
            <a:r>
              <a:rPr lang="zh-TW" altLang="en-US" sz="2400" dirty="0"/>
              <a:t>年亞洲遭逢</a:t>
            </a:r>
            <a:r>
              <a:rPr lang="zh-TW" altLang="en-US" sz="2400" dirty="0" smtClean="0"/>
              <a:t>金融風暴</a:t>
            </a:r>
            <a:r>
              <a:rPr lang="zh-TW" altLang="en-US" sz="2400" dirty="0"/>
              <a:t>時，這種「有需要才喝」的補品</a:t>
            </a:r>
            <a:r>
              <a:rPr lang="zh-TW" altLang="en-US" sz="2400" dirty="0" smtClean="0"/>
              <a:t>，</a:t>
            </a:r>
            <a:r>
              <a:rPr lang="zh-TW" altLang="en-US" sz="2400" dirty="0"/>
              <a:t>頓時</a:t>
            </a:r>
            <a:r>
              <a:rPr lang="zh-TW" altLang="en-US" sz="2400" dirty="0" smtClean="0"/>
              <a:t>成</a:t>
            </a:r>
            <a:r>
              <a:rPr lang="zh-TW" altLang="en-US" sz="2400" dirty="0"/>
              <a:t>了非必需的奢侈品，</a:t>
            </a:r>
            <a:r>
              <a:rPr lang="zh-TW" altLang="en-US" sz="2400" dirty="0" smtClean="0"/>
              <a:t>銷量</a:t>
            </a:r>
            <a:r>
              <a:rPr lang="zh-TW" altLang="en-US" sz="2400" dirty="0"/>
              <a:t>急遽</a:t>
            </a:r>
            <a:r>
              <a:rPr lang="zh-TW" altLang="en-US" sz="2400" dirty="0" smtClean="0"/>
              <a:t>下跌</a:t>
            </a:r>
            <a:r>
              <a:rPr lang="zh-TW" altLang="en-US" sz="2400" dirty="0"/>
              <a:t>。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26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/>
              <a:t>白蘭氏雞</a:t>
            </a:r>
            <a:r>
              <a:rPr lang="zh-TW" altLang="en-US" sz="3200" dirty="0" smtClean="0"/>
              <a:t>精</a:t>
            </a:r>
            <a:r>
              <a:rPr lang="zh-TW" altLang="en-US" sz="3200" dirty="0"/>
              <a:t>陷</a:t>
            </a:r>
            <a:r>
              <a:rPr lang="zh-TW" altLang="en-US" sz="3200" dirty="0" smtClean="0"/>
              <a:t>在自以為是的增強環路裏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dirty="0" smtClean="0"/>
              <a:t>卻未看見兩個抑制環路早已來到</a:t>
            </a:r>
            <a:endParaRPr lang="zh-TW" altLang="en-US" sz="32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763588" y="1052513"/>
            <a:ext cx="7715250" cy="51133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5703888" y="4789488"/>
            <a:ext cx="577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吸引力</a:t>
            </a:r>
            <a:endParaRPr kumimoji="0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2700338" y="2279650"/>
            <a:ext cx="1914525" cy="1655762"/>
            <a:chOff x="2700338" y="2279650"/>
            <a:chExt cx="1914525" cy="1655762"/>
          </a:xfrm>
        </p:grpSpPr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700338" y="2279650"/>
              <a:ext cx="384175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業績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Arc 13"/>
            <p:cNvSpPr>
              <a:spLocks/>
            </p:cNvSpPr>
            <p:nvPr/>
          </p:nvSpPr>
          <p:spPr bwMode="auto">
            <a:xfrm>
              <a:off x="3090863" y="2359025"/>
              <a:ext cx="1393825" cy="1576387"/>
            </a:xfrm>
            <a:custGeom>
              <a:avLst/>
              <a:gdLst>
                <a:gd name="G0" fmla="+- 1662 0 0"/>
                <a:gd name="G1" fmla="+- 21600 0 0"/>
                <a:gd name="G2" fmla="+- 21600 0 0"/>
                <a:gd name="T0" fmla="*/ 0 w 19104"/>
                <a:gd name="T1" fmla="*/ 64 h 21600"/>
                <a:gd name="T2" fmla="*/ 19104 w 19104"/>
                <a:gd name="T3" fmla="*/ 8859 h 21600"/>
                <a:gd name="T4" fmla="*/ 1662 w 1910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104" h="21600" fill="none" extrusionOk="0">
                  <a:moveTo>
                    <a:pt x="0" y="64"/>
                  </a:moveTo>
                  <a:cubicBezTo>
                    <a:pt x="552" y="21"/>
                    <a:pt x="1107" y="0"/>
                    <a:pt x="1662" y="0"/>
                  </a:cubicBezTo>
                  <a:cubicBezTo>
                    <a:pt x="8556" y="0"/>
                    <a:pt x="15037" y="3291"/>
                    <a:pt x="19104" y="8858"/>
                  </a:cubicBezTo>
                </a:path>
                <a:path w="19104" h="21600" stroke="0" extrusionOk="0">
                  <a:moveTo>
                    <a:pt x="0" y="64"/>
                  </a:moveTo>
                  <a:cubicBezTo>
                    <a:pt x="552" y="21"/>
                    <a:pt x="1107" y="0"/>
                    <a:pt x="1662" y="0"/>
                  </a:cubicBezTo>
                  <a:cubicBezTo>
                    <a:pt x="8556" y="0"/>
                    <a:pt x="15037" y="3291"/>
                    <a:pt x="19104" y="8858"/>
                  </a:cubicBezTo>
                  <a:lnTo>
                    <a:pt x="1662" y="21600"/>
                  </a:lnTo>
                  <a:close/>
                </a:path>
              </a:pathLst>
            </a:custGeom>
            <a:noFill/>
            <a:ln w="460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4421188" y="2955925"/>
              <a:ext cx="193675" cy="252412"/>
            </a:xfrm>
            <a:custGeom>
              <a:avLst/>
              <a:gdLst>
                <a:gd name="T0" fmla="*/ 122 w 122"/>
                <a:gd name="T1" fmla="*/ 159 h 159"/>
                <a:gd name="T2" fmla="*/ 79 w 122"/>
                <a:gd name="T3" fmla="*/ 0 h 159"/>
                <a:gd name="T4" fmla="*/ 0 w 122"/>
                <a:gd name="T5" fmla="*/ 50 h 159"/>
                <a:gd name="T6" fmla="*/ 122 w 122"/>
                <a:gd name="T7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" h="159">
                  <a:moveTo>
                    <a:pt x="122" y="159"/>
                  </a:moveTo>
                  <a:lnTo>
                    <a:pt x="79" y="0"/>
                  </a:lnTo>
                  <a:lnTo>
                    <a:pt x="0" y="50"/>
                  </a:lnTo>
                  <a:lnTo>
                    <a:pt x="122" y="159"/>
                  </a:lnTo>
                  <a:close/>
                </a:path>
              </a:pathLst>
            </a:cu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4318001" y="2978150"/>
              <a:ext cx="195263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+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3371851" y="2835275"/>
            <a:ext cx="1703388" cy="1358900"/>
            <a:chOff x="3371851" y="2835275"/>
            <a:chExt cx="1703388" cy="1358900"/>
          </a:xfrm>
        </p:grpSpPr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4305301" y="3219450"/>
              <a:ext cx="769938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產品研發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15" name="群組 14"/>
            <p:cNvGrpSpPr/>
            <p:nvPr/>
          </p:nvGrpSpPr>
          <p:grpSpPr>
            <a:xfrm>
              <a:off x="3371851" y="2835275"/>
              <a:ext cx="1233488" cy="1358900"/>
              <a:chOff x="3371851" y="2835275"/>
              <a:chExt cx="1233488" cy="1358900"/>
            </a:xfrm>
          </p:grpSpPr>
          <p:sp>
            <p:nvSpPr>
              <p:cNvPr id="16" name="Arc 16"/>
              <p:cNvSpPr>
                <a:spLocks/>
              </p:cNvSpPr>
              <p:nvPr/>
            </p:nvSpPr>
            <p:spPr bwMode="auto">
              <a:xfrm>
                <a:off x="3371851" y="2835275"/>
                <a:ext cx="1233488" cy="1289050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19295 w 19295"/>
                  <a:gd name="T1" fmla="*/ 9709 h 20149"/>
                  <a:gd name="T2" fmla="*/ 7782 w 19295"/>
                  <a:gd name="T3" fmla="*/ 20149 h 20149"/>
                  <a:gd name="T4" fmla="*/ 0 w 19295"/>
                  <a:gd name="T5" fmla="*/ 0 h 20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295" h="20149" fill="none" extrusionOk="0">
                    <a:moveTo>
                      <a:pt x="19294" y="9708"/>
                    </a:moveTo>
                    <a:cubicBezTo>
                      <a:pt x="16885" y="14497"/>
                      <a:pt x="12782" y="18218"/>
                      <a:pt x="7782" y="20149"/>
                    </a:cubicBezTo>
                  </a:path>
                  <a:path w="19295" h="20149" stroke="0" extrusionOk="0">
                    <a:moveTo>
                      <a:pt x="19294" y="9708"/>
                    </a:moveTo>
                    <a:cubicBezTo>
                      <a:pt x="16885" y="14497"/>
                      <a:pt x="12782" y="18218"/>
                      <a:pt x="7782" y="2014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460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7" name="Freeform 17"/>
              <p:cNvSpPr>
                <a:spLocks/>
              </p:cNvSpPr>
              <p:nvPr/>
            </p:nvSpPr>
            <p:spPr bwMode="auto">
              <a:xfrm>
                <a:off x="3641726" y="4067175"/>
                <a:ext cx="239713" cy="127000"/>
              </a:xfrm>
              <a:custGeom>
                <a:avLst/>
                <a:gdLst>
                  <a:gd name="T0" fmla="*/ 0 w 151"/>
                  <a:gd name="T1" fmla="*/ 80 h 80"/>
                  <a:gd name="T2" fmla="*/ 151 w 151"/>
                  <a:gd name="T3" fmla="*/ 80 h 80"/>
                  <a:gd name="T4" fmla="*/ 130 w 151"/>
                  <a:gd name="T5" fmla="*/ 0 h 80"/>
                  <a:gd name="T6" fmla="*/ 0 w 151"/>
                  <a:gd name="T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1" h="80">
                    <a:moveTo>
                      <a:pt x="0" y="80"/>
                    </a:moveTo>
                    <a:lnTo>
                      <a:pt x="151" y="80"/>
                    </a:lnTo>
                    <a:lnTo>
                      <a:pt x="130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8" name="Rectangle 18"/>
              <p:cNvSpPr>
                <a:spLocks noChangeArrowheads="1"/>
              </p:cNvSpPr>
              <p:nvPr/>
            </p:nvSpPr>
            <p:spPr bwMode="auto">
              <a:xfrm>
                <a:off x="3789363" y="3873500"/>
                <a:ext cx="195263" cy="263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TW" altLang="zh-TW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+</a:t>
                </a:r>
                <a:endParaRPr kumimoji="0" lang="zh-TW" altLang="zh-TW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9" name="群組 18"/>
          <p:cNvGrpSpPr/>
          <p:nvPr/>
        </p:nvGrpSpPr>
        <p:grpSpPr>
          <a:xfrm>
            <a:off x="2994026" y="1281113"/>
            <a:ext cx="2957512" cy="2919412"/>
            <a:chOff x="2994026" y="1281113"/>
            <a:chExt cx="2957512" cy="2919412"/>
          </a:xfrm>
        </p:grpSpPr>
        <p:sp>
          <p:nvSpPr>
            <p:cNvPr id="20" name="Rectangle 8"/>
            <p:cNvSpPr>
              <a:spLocks noChangeArrowheads="1"/>
            </p:cNvSpPr>
            <p:nvPr/>
          </p:nvSpPr>
          <p:spPr bwMode="auto">
            <a:xfrm>
              <a:off x="5567363" y="1281113"/>
              <a:ext cx="384175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競爭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Arc 22"/>
            <p:cNvSpPr>
              <a:spLocks/>
            </p:cNvSpPr>
            <p:nvPr/>
          </p:nvSpPr>
          <p:spPr bwMode="auto">
            <a:xfrm>
              <a:off x="2994026" y="1327150"/>
              <a:ext cx="2389188" cy="2873375"/>
            </a:xfrm>
            <a:custGeom>
              <a:avLst/>
              <a:gdLst>
                <a:gd name="G0" fmla="+- 15954 0 0"/>
                <a:gd name="G1" fmla="+- 21600 0 0"/>
                <a:gd name="G2" fmla="+- 21600 0 0"/>
                <a:gd name="T0" fmla="*/ 0 w 17971"/>
                <a:gd name="T1" fmla="*/ 7039 h 21600"/>
                <a:gd name="T2" fmla="*/ 17971 w 17971"/>
                <a:gd name="T3" fmla="*/ 94 h 21600"/>
                <a:gd name="T4" fmla="*/ 15954 w 1797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971" h="21600" fill="none" extrusionOk="0">
                  <a:moveTo>
                    <a:pt x="-1" y="7038"/>
                  </a:moveTo>
                  <a:cubicBezTo>
                    <a:pt x="4092" y="2554"/>
                    <a:pt x="9883" y="0"/>
                    <a:pt x="15954" y="0"/>
                  </a:cubicBezTo>
                  <a:cubicBezTo>
                    <a:pt x="16627" y="0"/>
                    <a:pt x="17300" y="31"/>
                    <a:pt x="17970" y="94"/>
                  </a:cubicBezTo>
                </a:path>
                <a:path w="17971" h="21600" stroke="0" extrusionOk="0">
                  <a:moveTo>
                    <a:pt x="-1" y="7038"/>
                  </a:moveTo>
                  <a:cubicBezTo>
                    <a:pt x="4092" y="2554"/>
                    <a:pt x="9883" y="0"/>
                    <a:pt x="15954" y="0"/>
                  </a:cubicBezTo>
                  <a:cubicBezTo>
                    <a:pt x="16627" y="0"/>
                    <a:pt x="17300" y="31"/>
                    <a:pt x="17970" y="94"/>
                  </a:cubicBezTo>
                  <a:lnTo>
                    <a:pt x="15954" y="21600"/>
                  </a:lnTo>
                  <a:close/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5372101" y="1293813"/>
              <a:ext cx="171450" cy="90487"/>
            </a:xfrm>
            <a:custGeom>
              <a:avLst/>
              <a:gdLst>
                <a:gd name="T0" fmla="*/ 108 w 108"/>
                <a:gd name="T1" fmla="*/ 43 h 57"/>
                <a:gd name="T2" fmla="*/ 7 w 108"/>
                <a:gd name="T3" fmla="*/ 0 h 57"/>
                <a:gd name="T4" fmla="*/ 0 w 108"/>
                <a:gd name="T5" fmla="*/ 57 h 57"/>
                <a:gd name="T6" fmla="*/ 108 w 108"/>
                <a:gd name="T7" fmla="*/ 4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57">
                  <a:moveTo>
                    <a:pt x="108" y="43"/>
                  </a:moveTo>
                  <a:lnTo>
                    <a:pt x="7" y="0"/>
                  </a:lnTo>
                  <a:lnTo>
                    <a:pt x="0" y="57"/>
                  </a:lnTo>
                  <a:lnTo>
                    <a:pt x="108" y="43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5326063" y="1384300"/>
              <a:ext cx="195263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+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5424488" y="1443038"/>
            <a:ext cx="1806575" cy="3552825"/>
            <a:chOff x="5424488" y="1443038"/>
            <a:chExt cx="1806575" cy="3552825"/>
          </a:xfrm>
        </p:grpSpPr>
        <p:sp>
          <p:nvSpPr>
            <p:cNvPr id="25" name="Arc 25"/>
            <p:cNvSpPr>
              <a:spLocks/>
            </p:cNvSpPr>
            <p:nvPr/>
          </p:nvSpPr>
          <p:spPr bwMode="auto">
            <a:xfrm>
              <a:off x="5424488" y="1443038"/>
              <a:ext cx="1806575" cy="3246437"/>
            </a:xfrm>
            <a:custGeom>
              <a:avLst/>
              <a:gdLst>
                <a:gd name="G0" fmla="+- 0 0 0"/>
                <a:gd name="G1" fmla="+- 20642 0 0"/>
                <a:gd name="G2" fmla="+- 21600 0 0"/>
                <a:gd name="T0" fmla="*/ 6362 w 21600"/>
                <a:gd name="T1" fmla="*/ 0 h 38835"/>
                <a:gd name="T2" fmla="*/ 11644 w 21600"/>
                <a:gd name="T3" fmla="*/ 38835 h 38835"/>
                <a:gd name="T4" fmla="*/ 0 w 21600"/>
                <a:gd name="T5" fmla="*/ 20642 h 38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8835" fill="none" extrusionOk="0">
                  <a:moveTo>
                    <a:pt x="6361" y="0"/>
                  </a:moveTo>
                  <a:cubicBezTo>
                    <a:pt x="15420" y="2791"/>
                    <a:pt x="21600" y="11163"/>
                    <a:pt x="21600" y="20642"/>
                  </a:cubicBezTo>
                  <a:cubicBezTo>
                    <a:pt x="21600" y="28007"/>
                    <a:pt x="17847" y="34864"/>
                    <a:pt x="11643" y="38834"/>
                  </a:cubicBezTo>
                </a:path>
                <a:path w="21600" h="38835" stroke="0" extrusionOk="0">
                  <a:moveTo>
                    <a:pt x="6361" y="0"/>
                  </a:moveTo>
                  <a:cubicBezTo>
                    <a:pt x="15420" y="2791"/>
                    <a:pt x="21600" y="11163"/>
                    <a:pt x="21600" y="20642"/>
                  </a:cubicBezTo>
                  <a:cubicBezTo>
                    <a:pt x="21600" y="28007"/>
                    <a:pt x="17847" y="34864"/>
                    <a:pt x="11643" y="38834"/>
                  </a:cubicBezTo>
                  <a:lnTo>
                    <a:pt x="0" y="20642"/>
                  </a:lnTo>
                  <a:close/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6265863" y="4652963"/>
              <a:ext cx="160338" cy="125412"/>
            </a:xfrm>
            <a:custGeom>
              <a:avLst/>
              <a:gdLst>
                <a:gd name="T0" fmla="*/ 0 w 101"/>
                <a:gd name="T1" fmla="*/ 79 h 79"/>
                <a:gd name="T2" fmla="*/ 101 w 101"/>
                <a:gd name="T3" fmla="*/ 50 h 79"/>
                <a:gd name="T4" fmla="*/ 73 w 101"/>
                <a:gd name="T5" fmla="*/ 0 h 79"/>
                <a:gd name="T6" fmla="*/ 0 w 101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79">
                  <a:moveTo>
                    <a:pt x="0" y="79"/>
                  </a:moveTo>
                  <a:lnTo>
                    <a:pt x="101" y="50"/>
                  </a:lnTo>
                  <a:lnTo>
                    <a:pt x="73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6438901" y="4732338"/>
              <a:ext cx="149225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-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2700338" y="2519363"/>
            <a:ext cx="1635126" cy="1812924"/>
            <a:chOff x="2700338" y="2519363"/>
            <a:chExt cx="1635126" cy="1812924"/>
          </a:xfrm>
        </p:grpSpPr>
        <p:sp>
          <p:nvSpPr>
            <p:cNvPr id="29" name="Rectangle 21"/>
            <p:cNvSpPr>
              <a:spLocks noChangeArrowheads="1"/>
            </p:cNvSpPr>
            <p:nvPr/>
          </p:nvSpPr>
          <p:spPr bwMode="auto">
            <a:xfrm>
              <a:off x="2873376" y="2681288"/>
              <a:ext cx="195263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+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Freeform 20"/>
            <p:cNvSpPr>
              <a:spLocks/>
            </p:cNvSpPr>
            <p:nvPr/>
          </p:nvSpPr>
          <p:spPr bwMode="auto">
            <a:xfrm>
              <a:off x="2700338" y="2519363"/>
              <a:ext cx="138113" cy="241300"/>
            </a:xfrm>
            <a:custGeom>
              <a:avLst/>
              <a:gdLst>
                <a:gd name="T0" fmla="*/ 87 w 87"/>
                <a:gd name="T1" fmla="*/ 0 h 152"/>
                <a:gd name="T2" fmla="*/ 0 w 87"/>
                <a:gd name="T3" fmla="*/ 130 h 152"/>
                <a:gd name="T4" fmla="*/ 87 w 87"/>
                <a:gd name="T5" fmla="*/ 152 h 152"/>
                <a:gd name="T6" fmla="*/ 87 w 8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52">
                  <a:moveTo>
                    <a:pt x="87" y="0"/>
                  </a:moveTo>
                  <a:lnTo>
                    <a:pt x="0" y="130"/>
                  </a:lnTo>
                  <a:lnTo>
                    <a:pt x="87" y="152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1" name="Rectangle 6"/>
            <p:cNvSpPr>
              <a:spLocks noChangeArrowheads="1"/>
            </p:cNvSpPr>
            <p:nvPr/>
          </p:nvSpPr>
          <p:spPr bwMode="auto">
            <a:xfrm>
              <a:off x="2884488" y="4102100"/>
              <a:ext cx="769938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產品品質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Arc 19"/>
            <p:cNvSpPr>
              <a:spLocks/>
            </p:cNvSpPr>
            <p:nvPr/>
          </p:nvSpPr>
          <p:spPr bwMode="auto">
            <a:xfrm>
              <a:off x="2746376" y="2749550"/>
              <a:ext cx="1589088" cy="1336675"/>
            </a:xfrm>
            <a:custGeom>
              <a:avLst/>
              <a:gdLst>
                <a:gd name="G0" fmla="+- 21600 0 0"/>
                <a:gd name="G1" fmla="+- 3964 0 0"/>
                <a:gd name="G2" fmla="+- 21600 0 0"/>
                <a:gd name="T0" fmla="*/ 5352 w 21600"/>
                <a:gd name="T1" fmla="*/ 18196 h 18196"/>
                <a:gd name="T2" fmla="*/ 367 w 21600"/>
                <a:gd name="T3" fmla="*/ 0 h 18196"/>
                <a:gd name="T4" fmla="*/ 21600 w 21600"/>
                <a:gd name="T5" fmla="*/ 3964 h 18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8196" fill="none" extrusionOk="0">
                  <a:moveTo>
                    <a:pt x="5351" y="18196"/>
                  </a:moveTo>
                  <a:cubicBezTo>
                    <a:pt x="1901" y="14257"/>
                    <a:pt x="0" y="9199"/>
                    <a:pt x="0" y="3964"/>
                  </a:cubicBezTo>
                  <a:cubicBezTo>
                    <a:pt x="0" y="2634"/>
                    <a:pt x="122" y="1307"/>
                    <a:pt x="366" y="-1"/>
                  </a:cubicBezTo>
                </a:path>
                <a:path w="21600" h="18196" stroke="0" extrusionOk="0">
                  <a:moveTo>
                    <a:pt x="5351" y="18196"/>
                  </a:moveTo>
                  <a:cubicBezTo>
                    <a:pt x="1901" y="14257"/>
                    <a:pt x="0" y="9199"/>
                    <a:pt x="0" y="3964"/>
                  </a:cubicBezTo>
                  <a:cubicBezTo>
                    <a:pt x="0" y="2634"/>
                    <a:pt x="122" y="1307"/>
                    <a:pt x="366" y="-1"/>
                  </a:cubicBezTo>
                  <a:lnTo>
                    <a:pt x="21600" y="3964"/>
                  </a:lnTo>
                  <a:close/>
                </a:path>
              </a:pathLst>
            </a:custGeom>
            <a:noFill/>
            <a:ln w="460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33" name="群組 32"/>
          <p:cNvGrpSpPr/>
          <p:nvPr/>
        </p:nvGrpSpPr>
        <p:grpSpPr>
          <a:xfrm>
            <a:off x="2105026" y="2519363"/>
            <a:ext cx="3795713" cy="3521075"/>
            <a:chOff x="2105026" y="2519363"/>
            <a:chExt cx="3795713" cy="3521075"/>
          </a:xfrm>
        </p:grpSpPr>
        <p:sp>
          <p:nvSpPr>
            <p:cNvPr id="34" name="Arc 28"/>
            <p:cNvSpPr>
              <a:spLocks/>
            </p:cNvSpPr>
            <p:nvPr/>
          </p:nvSpPr>
          <p:spPr bwMode="auto">
            <a:xfrm>
              <a:off x="2105026" y="2630488"/>
              <a:ext cx="3795713" cy="3409950"/>
            </a:xfrm>
            <a:custGeom>
              <a:avLst/>
              <a:gdLst>
                <a:gd name="G0" fmla="+- 21600 0 0"/>
                <a:gd name="G1" fmla="+- 14597 0 0"/>
                <a:gd name="G2" fmla="+- 21600 0 0"/>
                <a:gd name="T0" fmla="*/ 40290 w 40290"/>
                <a:gd name="T1" fmla="*/ 25425 h 36197"/>
                <a:gd name="T2" fmla="*/ 5679 w 40290"/>
                <a:gd name="T3" fmla="*/ 0 h 36197"/>
                <a:gd name="T4" fmla="*/ 21600 w 40290"/>
                <a:gd name="T5" fmla="*/ 14597 h 36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290" h="36197" fill="none" extrusionOk="0">
                  <a:moveTo>
                    <a:pt x="40289" y="25424"/>
                  </a:moveTo>
                  <a:cubicBezTo>
                    <a:pt x="36427" y="32092"/>
                    <a:pt x="29305" y="36197"/>
                    <a:pt x="21600" y="36197"/>
                  </a:cubicBezTo>
                  <a:cubicBezTo>
                    <a:pt x="9670" y="36197"/>
                    <a:pt x="0" y="26526"/>
                    <a:pt x="0" y="14597"/>
                  </a:cubicBezTo>
                  <a:cubicBezTo>
                    <a:pt x="0" y="9192"/>
                    <a:pt x="2026" y="3983"/>
                    <a:pt x="5678" y="-1"/>
                  </a:cubicBezTo>
                </a:path>
                <a:path w="40290" h="36197" stroke="0" extrusionOk="0">
                  <a:moveTo>
                    <a:pt x="40289" y="25424"/>
                  </a:moveTo>
                  <a:cubicBezTo>
                    <a:pt x="36427" y="32092"/>
                    <a:pt x="29305" y="36197"/>
                    <a:pt x="21600" y="36197"/>
                  </a:cubicBezTo>
                  <a:cubicBezTo>
                    <a:pt x="9670" y="36197"/>
                    <a:pt x="0" y="26526"/>
                    <a:pt x="0" y="14597"/>
                  </a:cubicBezTo>
                  <a:cubicBezTo>
                    <a:pt x="0" y="9192"/>
                    <a:pt x="2026" y="3983"/>
                    <a:pt x="5678" y="-1"/>
                  </a:cubicBezTo>
                  <a:lnTo>
                    <a:pt x="21600" y="14597"/>
                  </a:lnTo>
                  <a:close/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auto">
            <a:xfrm>
              <a:off x="2609851" y="2519363"/>
              <a:ext cx="149225" cy="138112"/>
            </a:xfrm>
            <a:custGeom>
              <a:avLst/>
              <a:gdLst>
                <a:gd name="T0" fmla="*/ 94 w 94"/>
                <a:gd name="T1" fmla="*/ 0 h 87"/>
                <a:gd name="T2" fmla="*/ 0 w 94"/>
                <a:gd name="T3" fmla="*/ 44 h 87"/>
                <a:gd name="T4" fmla="*/ 36 w 94"/>
                <a:gd name="T5" fmla="*/ 87 h 87"/>
                <a:gd name="T6" fmla="*/ 94 w 94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87">
                  <a:moveTo>
                    <a:pt x="94" y="0"/>
                  </a:moveTo>
                  <a:lnTo>
                    <a:pt x="0" y="44"/>
                  </a:lnTo>
                  <a:lnTo>
                    <a:pt x="36" y="87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6" name="Rectangle 30"/>
            <p:cNvSpPr>
              <a:spLocks noChangeArrowheads="1"/>
            </p:cNvSpPr>
            <p:nvPr/>
          </p:nvSpPr>
          <p:spPr bwMode="auto">
            <a:xfrm>
              <a:off x="2689226" y="2635250"/>
              <a:ext cx="195263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+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7" name="群組 36"/>
          <p:cNvGrpSpPr/>
          <p:nvPr/>
        </p:nvGrpSpPr>
        <p:grpSpPr>
          <a:xfrm>
            <a:off x="4705351" y="2462213"/>
            <a:ext cx="1681162" cy="1119187"/>
            <a:chOff x="4705351" y="2462213"/>
            <a:chExt cx="1681162" cy="1119187"/>
          </a:xfrm>
        </p:grpSpPr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6002338" y="2497138"/>
              <a:ext cx="384175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成本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Arc 31"/>
            <p:cNvSpPr>
              <a:spLocks/>
            </p:cNvSpPr>
            <p:nvPr/>
          </p:nvSpPr>
          <p:spPr bwMode="auto">
            <a:xfrm>
              <a:off x="4705351" y="2508250"/>
              <a:ext cx="1112838" cy="1073150"/>
            </a:xfrm>
            <a:custGeom>
              <a:avLst/>
              <a:gdLst>
                <a:gd name="G0" fmla="+- 20248 0 0"/>
                <a:gd name="G1" fmla="+- 21600 0 0"/>
                <a:gd name="G2" fmla="+- 21600 0 0"/>
                <a:gd name="T0" fmla="*/ 0 w 22443"/>
                <a:gd name="T1" fmla="*/ 14077 h 21600"/>
                <a:gd name="T2" fmla="*/ 22443 w 22443"/>
                <a:gd name="T3" fmla="*/ 112 h 21600"/>
                <a:gd name="T4" fmla="*/ 20248 w 2244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443" h="21600" fill="none" extrusionOk="0">
                  <a:moveTo>
                    <a:pt x="0" y="14077"/>
                  </a:moveTo>
                  <a:cubicBezTo>
                    <a:pt x="3144" y="5614"/>
                    <a:pt x="11220" y="0"/>
                    <a:pt x="20248" y="0"/>
                  </a:cubicBezTo>
                  <a:cubicBezTo>
                    <a:pt x="20981" y="0"/>
                    <a:pt x="21713" y="37"/>
                    <a:pt x="22443" y="111"/>
                  </a:cubicBezTo>
                </a:path>
                <a:path w="22443" h="21600" stroke="0" extrusionOk="0">
                  <a:moveTo>
                    <a:pt x="0" y="14077"/>
                  </a:moveTo>
                  <a:cubicBezTo>
                    <a:pt x="3144" y="5614"/>
                    <a:pt x="11220" y="0"/>
                    <a:pt x="20248" y="0"/>
                  </a:cubicBezTo>
                  <a:cubicBezTo>
                    <a:pt x="20981" y="0"/>
                    <a:pt x="21713" y="37"/>
                    <a:pt x="22443" y="111"/>
                  </a:cubicBezTo>
                  <a:lnTo>
                    <a:pt x="20248" y="21600"/>
                  </a:lnTo>
                  <a:close/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0" name="Freeform 32"/>
            <p:cNvSpPr>
              <a:spLocks/>
            </p:cNvSpPr>
            <p:nvPr/>
          </p:nvSpPr>
          <p:spPr bwMode="auto">
            <a:xfrm>
              <a:off x="5807076" y="2462213"/>
              <a:ext cx="173038" cy="92075"/>
            </a:xfrm>
            <a:custGeom>
              <a:avLst/>
              <a:gdLst>
                <a:gd name="T0" fmla="*/ 109 w 109"/>
                <a:gd name="T1" fmla="*/ 51 h 58"/>
                <a:gd name="T2" fmla="*/ 8 w 109"/>
                <a:gd name="T3" fmla="*/ 0 h 58"/>
                <a:gd name="T4" fmla="*/ 0 w 109"/>
                <a:gd name="T5" fmla="*/ 58 h 58"/>
                <a:gd name="T6" fmla="*/ 109 w 109"/>
                <a:gd name="T7" fmla="*/ 5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58">
                  <a:moveTo>
                    <a:pt x="109" y="51"/>
                  </a:moveTo>
                  <a:lnTo>
                    <a:pt x="8" y="0"/>
                  </a:lnTo>
                  <a:lnTo>
                    <a:pt x="0" y="58"/>
                  </a:lnTo>
                  <a:lnTo>
                    <a:pt x="109" y="51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1" name="Rectangle 33"/>
            <p:cNvSpPr>
              <a:spLocks noChangeArrowheads="1"/>
            </p:cNvSpPr>
            <p:nvPr/>
          </p:nvSpPr>
          <p:spPr bwMode="auto">
            <a:xfrm>
              <a:off x="5749926" y="2554288"/>
              <a:ext cx="195263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+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2" name="群組 41"/>
          <p:cNvGrpSpPr/>
          <p:nvPr/>
        </p:nvGrpSpPr>
        <p:grpSpPr>
          <a:xfrm>
            <a:off x="5607051" y="2741613"/>
            <a:ext cx="1249362" cy="1223962"/>
            <a:chOff x="5607051" y="2741613"/>
            <a:chExt cx="1249362" cy="1223962"/>
          </a:xfrm>
        </p:grpSpPr>
        <p:grpSp>
          <p:nvGrpSpPr>
            <p:cNvPr id="43" name="群組 42"/>
            <p:cNvGrpSpPr/>
            <p:nvPr/>
          </p:nvGrpSpPr>
          <p:grpSpPr>
            <a:xfrm>
              <a:off x="5607051" y="2741613"/>
              <a:ext cx="1249362" cy="1223962"/>
              <a:chOff x="5607051" y="2741613"/>
              <a:chExt cx="1249362" cy="1223962"/>
            </a:xfrm>
          </p:grpSpPr>
          <p:sp>
            <p:nvSpPr>
              <p:cNvPr id="45" name="Rectangle 10"/>
              <p:cNvSpPr>
                <a:spLocks noChangeArrowheads="1"/>
              </p:cNvSpPr>
              <p:nvPr/>
            </p:nvSpPr>
            <p:spPr bwMode="auto">
              <a:xfrm>
                <a:off x="6472238" y="3735388"/>
                <a:ext cx="384175" cy="230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TW" alt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價格</a:t>
                </a:r>
                <a:endParaRPr kumimoji="0" lang="zh-TW" altLang="zh-TW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" name="Arc 34"/>
              <p:cNvSpPr>
                <a:spLocks/>
              </p:cNvSpPr>
              <p:nvPr/>
            </p:nvSpPr>
            <p:spPr bwMode="auto">
              <a:xfrm>
                <a:off x="5607051" y="2741613"/>
                <a:ext cx="1082675" cy="822325"/>
              </a:xfrm>
              <a:custGeom>
                <a:avLst/>
                <a:gdLst>
                  <a:gd name="G0" fmla="+- 0 0 0"/>
                  <a:gd name="G1" fmla="+- 15825 0 0"/>
                  <a:gd name="G2" fmla="+- 21600 0 0"/>
                  <a:gd name="T0" fmla="*/ 14701 w 21600"/>
                  <a:gd name="T1" fmla="*/ 0 h 16394"/>
                  <a:gd name="T2" fmla="*/ 21592 w 21600"/>
                  <a:gd name="T3" fmla="*/ 16394 h 16394"/>
                  <a:gd name="T4" fmla="*/ 0 w 21600"/>
                  <a:gd name="T5" fmla="*/ 15825 h 16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16394" fill="none" extrusionOk="0">
                    <a:moveTo>
                      <a:pt x="14701" y="-1"/>
                    </a:moveTo>
                    <a:cubicBezTo>
                      <a:pt x="19100" y="4086"/>
                      <a:pt x="21600" y="9820"/>
                      <a:pt x="21600" y="15825"/>
                    </a:cubicBezTo>
                    <a:cubicBezTo>
                      <a:pt x="21600" y="16014"/>
                      <a:pt x="21597" y="16204"/>
                      <a:pt x="21592" y="16394"/>
                    </a:cubicBezTo>
                  </a:path>
                  <a:path w="21600" h="16394" stroke="0" extrusionOk="0">
                    <a:moveTo>
                      <a:pt x="14701" y="-1"/>
                    </a:moveTo>
                    <a:cubicBezTo>
                      <a:pt x="19100" y="4086"/>
                      <a:pt x="21600" y="9820"/>
                      <a:pt x="21600" y="15825"/>
                    </a:cubicBezTo>
                    <a:cubicBezTo>
                      <a:pt x="21600" y="16014"/>
                      <a:pt x="21597" y="16204"/>
                      <a:pt x="21592" y="16394"/>
                    </a:cubicBezTo>
                    <a:lnTo>
                      <a:pt x="0" y="15825"/>
                    </a:lnTo>
                    <a:close/>
                  </a:path>
                </a:pathLst>
              </a:custGeom>
              <a:noFill/>
              <a:ln w="11113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7" name="Freeform 35"/>
              <p:cNvSpPr>
                <a:spLocks/>
              </p:cNvSpPr>
              <p:nvPr/>
            </p:nvSpPr>
            <p:spPr bwMode="auto">
              <a:xfrm>
                <a:off x="6656388" y="3551238"/>
                <a:ext cx="79375" cy="173037"/>
              </a:xfrm>
              <a:custGeom>
                <a:avLst/>
                <a:gdLst>
                  <a:gd name="T0" fmla="*/ 14 w 50"/>
                  <a:gd name="T1" fmla="*/ 109 h 109"/>
                  <a:gd name="T2" fmla="*/ 50 w 50"/>
                  <a:gd name="T3" fmla="*/ 8 h 109"/>
                  <a:gd name="T4" fmla="*/ 0 w 50"/>
                  <a:gd name="T5" fmla="*/ 0 h 109"/>
                  <a:gd name="T6" fmla="*/ 14 w 50"/>
                  <a:gd name="T7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109">
                    <a:moveTo>
                      <a:pt x="14" y="109"/>
                    </a:moveTo>
                    <a:lnTo>
                      <a:pt x="50" y="8"/>
                    </a:lnTo>
                    <a:lnTo>
                      <a:pt x="0" y="0"/>
                    </a:lnTo>
                    <a:lnTo>
                      <a:pt x="14" y="109"/>
                    </a:lnTo>
                    <a:close/>
                  </a:path>
                </a:pathLst>
              </a:cu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44" name="Rectangle 36"/>
            <p:cNvSpPr>
              <a:spLocks noChangeArrowheads="1"/>
            </p:cNvSpPr>
            <p:nvPr/>
          </p:nvSpPr>
          <p:spPr bwMode="auto">
            <a:xfrm>
              <a:off x="6496051" y="3448050"/>
              <a:ext cx="195263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+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8" name="群組 47"/>
          <p:cNvGrpSpPr/>
          <p:nvPr/>
        </p:nvGrpSpPr>
        <p:grpSpPr>
          <a:xfrm>
            <a:off x="5286376" y="3717925"/>
            <a:ext cx="1344613" cy="1060450"/>
            <a:chOff x="5286376" y="3717925"/>
            <a:chExt cx="1344613" cy="1060450"/>
          </a:xfrm>
        </p:grpSpPr>
        <p:sp>
          <p:nvSpPr>
            <p:cNvPr id="49" name="Arc 37"/>
            <p:cNvSpPr>
              <a:spLocks/>
            </p:cNvSpPr>
            <p:nvPr/>
          </p:nvSpPr>
          <p:spPr bwMode="auto">
            <a:xfrm>
              <a:off x="5286376" y="3717925"/>
              <a:ext cx="1344613" cy="939800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212 w 21212"/>
                <a:gd name="T1" fmla="*/ 4077 h 14819"/>
                <a:gd name="T2" fmla="*/ 15715 w 21212"/>
                <a:gd name="T3" fmla="*/ 14819 h 14819"/>
                <a:gd name="T4" fmla="*/ 0 w 21212"/>
                <a:gd name="T5" fmla="*/ 0 h 14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12" h="14819" fill="none" extrusionOk="0">
                  <a:moveTo>
                    <a:pt x="21211" y="4076"/>
                  </a:moveTo>
                  <a:cubicBezTo>
                    <a:pt x="20437" y="8107"/>
                    <a:pt x="18530" y="11833"/>
                    <a:pt x="15714" y="14818"/>
                  </a:cubicBezTo>
                </a:path>
                <a:path w="21212" h="14819" stroke="0" extrusionOk="0">
                  <a:moveTo>
                    <a:pt x="21211" y="4076"/>
                  </a:moveTo>
                  <a:cubicBezTo>
                    <a:pt x="20437" y="8107"/>
                    <a:pt x="18530" y="11833"/>
                    <a:pt x="15714" y="14818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0" name="Freeform 38"/>
            <p:cNvSpPr>
              <a:spLocks/>
            </p:cNvSpPr>
            <p:nvPr/>
          </p:nvSpPr>
          <p:spPr bwMode="auto">
            <a:xfrm>
              <a:off x="6175376" y="4629150"/>
              <a:ext cx="136525" cy="149225"/>
            </a:xfrm>
            <a:custGeom>
              <a:avLst/>
              <a:gdLst>
                <a:gd name="T0" fmla="*/ 0 w 86"/>
                <a:gd name="T1" fmla="*/ 94 h 94"/>
                <a:gd name="T2" fmla="*/ 86 w 86"/>
                <a:gd name="T3" fmla="*/ 44 h 94"/>
                <a:gd name="T4" fmla="*/ 50 w 86"/>
                <a:gd name="T5" fmla="*/ 0 h 94"/>
                <a:gd name="T6" fmla="*/ 0 w 86"/>
                <a:gd name="T7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94">
                  <a:moveTo>
                    <a:pt x="0" y="94"/>
                  </a:moveTo>
                  <a:lnTo>
                    <a:pt x="86" y="44"/>
                  </a:lnTo>
                  <a:lnTo>
                    <a:pt x="5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1" name="Rectangle 39"/>
            <p:cNvSpPr>
              <a:spLocks noChangeArrowheads="1"/>
            </p:cNvSpPr>
            <p:nvPr/>
          </p:nvSpPr>
          <p:spPr bwMode="auto">
            <a:xfrm>
              <a:off x="6151563" y="4446588"/>
              <a:ext cx="149225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-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2" name="群組 51"/>
          <p:cNvGrpSpPr/>
          <p:nvPr/>
        </p:nvGrpSpPr>
        <p:grpSpPr>
          <a:xfrm>
            <a:off x="6059488" y="3902075"/>
            <a:ext cx="2168526" cy="1576387"/>
            <a:chOff x="6059488" y="3902075"/>
            <a:chExt cx="2168526" cy="1576387"/>
          </a:xfrm>
        </p:grpSpPr>
        <p:sp>
          <p:nvSpPr>
            <p:cNvPr id="53" name="Rectangle 12"/>
            <p:cNvSpPr>
              <a:spLocks noChangeArrowheads="1"/>
            </p:cNvSpPr>
            <p:nvPr/>
          </p:nvSpPr>
          <p:spPr bwMode="auto">
            <a:xfrm>
              <a:off x="7458076" y="5237163"/>
              <a:ext cx="769938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環境變遷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Arc 40"/>
            <p:cNvSpPr>
              <a:spLocks/>
            </p:cNvSpPr>
            <p:nvPr/>
          </p:nvSpPr>
          <p:spPr bwMode="auto">
            <a:xfrm>
              <a:off x="6200776" y="3902075"/>
              <a:ext cx="1233488" cy="1576387"/>
            </a:xfrm>
            <a:custGeom>
              <a:avLst/>
              <a:gdLst>
                <a:gd name="G0" fmla="+- 13549 0 0"/>
                <a:gd name="G1" fmla="+- 0 0 0"/>
                <a:gd name="G2" fmla="+- 21600 0 0"/>
                <a:gd name="T0" fmla="*/ 16903 w 16903"/>
                <a:gd name="T1" fmla="*/ 21338 h 21600"/>
                <a:gd name="T2" fmla="*/ 0 w 16903"/>
                <a:gd name="T3" fmla="*/ 16822 h 21600"/>
                <a:gd name="T4" fmla="*/ 13549 w 1690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903" h="21600" fill="none" extrusionOk="0">
                  <a:moveTo>
                    <a:pt x="16903" y="21338"/>
                  </a:moveTo>
                  <a:cubicBezTo>
                    <a:pt x="15793" y="21512"/>
                    <a:pt x="14672" y="21600"/>
                    <a:pt x="13549" y="21600"/>
                  </a:cubicBezTo>
                  <a:cubicBezTo>
                    <a:pt x="8619" y="21600"/>
                    <a:pt x="3838" y="19914"/>
                    <a:pt x="-1" y="16822"/>
                  </a:cubicBezTo>
                </a:path>
                <a:path w="16903" h="21600" stroke="0" extrusionOk="0">
                  <a:moveTo>
                    <a:pt x="16903" y="21338"/>
                  </a:moveTo>
                  <a:cubicBezTo>
                    <a:pt x="15793" y="21512"/>
                    <a:pt x="14672" y="21600"/>
                    <a:pt x="13549" y="21600"/>
                  </a:cubicBezTo>
                  <a:cubicBezTo>
                    <a:pt x="8619" y="21600"/>
                    <a:pt x="3838" y="19914"/>
                    <a:pt x="-1" y="16822"/>
                  </a:cubicBezTo>
                  <a:lnTo>
                    <a:pt x="13549" y="0"/>
                  </a:lnTo>
                  <a:close/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5" name="Freeform 41"/>
            <p:cNvSpPr>
              <a:spLocks/>
            </p:cNvSpPr>
            <p:nvPr/>
          </p:nvSpPr>
          <p:spPr bwMode="auto">
            <a:xfrm>
              <a:off x="6083301" y="5030788"/>
              <a:ext cx="149225" cy="138112"/>
            </a:xfrm>
            <a:custGeom>
              <a:avLst/>
              <a:gdLst>
                <a:gd name="T0" fmla="*/ 0 w 94"/>
                <a:gd name="T1" fmla="*/ 0 h 87"/>
                <a:gd name="T2" fmla="*/ 50 w 94"/>
                <a:gd name="T3" fmla="*/ 87 h 87"/>
                <a:gd name="T4" fmla="*/ 94 w 94"/>
                <a:gd name="T5" fmla="*/ 43 h 87"/>
                <a:gd name="T6" fmla="*/ 0 w 94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87">
                  <a:moveTo>
                    <a:pt x="0" y="0"/>
                  </a:moveTo>
                  <a:lnTo>
                    <a:pt x="50" y="87"/>
                  </a:lnTo>
                  <a:lnTo>
                    <a:pt x="94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6" name="Rectangle 42"/>
            <p:cNvSpPr>
              <a:spLocks noChangeArrowheads="1"/>
            </p:cNvSpPr>
            <p:nvPr/>
          </p:nvSpPr>
          <p:spPr bwMode="auto">
            <a:xfrm>
              <a:off x="6059488" y="5145088"/>
              <a:ext cx="149225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-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57" name="Picture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6" y="3105150"/>
            <a:ext cx="3667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6" y="4010025"/>
            <a:ext cx="3667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8" y="1728788"/>
            <a:ext cx="368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35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/>
              <a:t>經營觀念</a:t>
            </a:r>
            <a:r>
              <a:rPr lang="zh-TW" altLang="en-US" sz="3600" dirty="0" smtClean="0"/>
              <a:t>是框架，觀念需要再造，經營者才不會為框架</a:t>
            </a:r>
            <a:r>
              <a:rPr lang="en-US" altLang="zh-TW" sz="3600" dirty="0" smtClean="0"/>
              <a:t>(</a:t>
            </a:r>
            <a:r>
              <a:rPr lang="zh-TW" altLang="en-US" sz="3600" dirty="0" smtClean="0"/>
              <a:t>如紅色環路</a:t>
            </a:r>
            <a:r>
              <a:rPr lang="en-US" altLang="zh-TW" sz="3600" dirty="0" smtClean="0"/>
              <a:t>)</a:t>
            </a:r>
            <a:r>
              <a:rPr lang="zh-TW" altLang="en-US" sz="3600" dirty="0" smtClean="0"/>
              <a:t>所限</a:t>
            </a:r>
            <a:endParaRPr lang="zh-TW" altLang="en-US" sz="36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46777-F9B2-4BB9-9768-5F47D916C078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4" name="文字方塊 3"/>
          <p:cNvSpPr txBox="1"/>
          <p:nvPr/>
        </p:nvSpPr>
        <p:spPr>
          <a:xfrm>
            <a:off x="107504" y="1268760"/>
            <a:ext cx="2088232" cy="4579715"/>
          </a:xfrm>
          <a:prstGeom prst="rect">
            <a:avLst/>
          </a:prstGeom>
          <a:solidFill>
            <a:schemeClr val="accent4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b="1" dirty="0"/>
              <a:t>白蘭氏雞精</a:t>
            </a:r>
            <a:r>
              <a:rPr lang="zh-TW" altLang="en-US" dirty="0"/>
              <a:t>上市以來，一直都是有錢人才消費得起的產品。即使在民生富裕的今天，多數人仍把它跟昂貴劃上等號，只用於病後調養或餽贈親友。這種刻板印象係由一致的產品訊息、經年累月堆砌而成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lnSpc>
                <a:spcPct val="90000"/>
              </a:lnSpc>
            </a:pPr>
            <a:endParaRPr lang="en-US" altLang="zh-TW" dirty="0"/>
          </a:p>
          <a:p>
            <a:pPr>
              <a:lnSpc>
                <a:spcPct val="90000"/>
              </a:lnSpc>
            </a:pPr>
            <a:r>
              <a:rPr lang="en-US" altLang="zh-TW" dirty="0" smtClean="0"/>
              <a:t>1997</a:t>
            </a:r>
            <a:r>
              <a:rPr lang="zh-TW" altLang="en-US" dirty="0"/>
              <a:t>、</a:t>
            </a:r>
            <a:r>
              <a:rPr lang="en-US" altLang="zh-TW" dirty="0"/>
              <a:t>1998 </a:t>
            </a:r>
            <a:r>
              <a:rPr lang="zh-TW" altLang="en-US" dirty="0"/>
              <a:t>年亞洲遭逢金融風暴時，這種「有需要才喝」的補品，頓時成了非必需的奢侈品，銷量急遽下跌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108" y="1292878"/>
            <a:ext cx="6891892" cy="456728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1004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甘迺迪</a:t>
            </a:r>
            <a:r>
              <a:rPr lang="zh-TW" altLang="en-US" dirty="0" smtClean="0"/>
              <a:t>總統第一次正式會議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1327906"/>
              </p:ext>
            </p:extLst>
          </p:nvPr>
        </p:nvGraphicFramePr>
        <p:xfrm>
          <a:off x="467544" y="1052736"/>
          <a:ext cx="8229600" cy="46805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29600"/>
              </a:tblGrid>
              <a:tr h="512731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chemeClr val="bg1"/>
                          </a:solidFill>
                          <a:effectLst/>
                        </a:rPr>
                        <a:t>我要大家直接反應，假設赫魯雪夫沒有發瘋，而想掀起第三次世界大戰，我們有什麼勝算？</a:t>
                      </a:r>
                      <a:endParaRPr lang="zh-TW" sz="1800" kern="100" dirty="0">
                        <a:solidFill>
                          <a:schemeClr val="bg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9483" marR="5948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12731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chemeClr val="bg1"/>
                          </a:solidFill>
                          <a:effectLst/>
                        </a:rPr>
                        <a:t>很明顯，我們不能讓蘇聯在古巴設導彈，我們得把導彈除掉，他們打什麼主意都一樣，除了先發制人別無他法。</a:t>
                      </a:r>
                      <a:endParaRPr lang="zh-TW" sz="1800" kern="100" dirty="0">
                        <a:solidFill>
                          <a:schemeClr val="bg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9483" marR="5948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12731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chemeClr val="bg1"/>
                          </a:solidFill>
                          <a:effectLst/>
                        </a:rPr>
                        <a:t>肯尼斯，你負責保密，如果在想出對策前走漏消息，會引起恐慌，就會喪失出兵攻擊的機會。</a:t>
                      </a:r>
                      <a:endParaRPr lang="zh-TW" sz="1800" kern="100" dirty="0">
                        <a:solidFill>
                          <a:schemeClr val="bg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9483" marR="5948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91399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chemeClr val="bg1"/>
                          </a:solidFill>
                          <a:effectLst/>
                        </a:rPr>
                        <a:t>看來我們有三個選擇，第一，先空襲導彈基地；第二，大規模空襲對方空軍以及導彈；還有第三，發動攻擊；當然選擇第一，摧毀那些導彈，看來我們不能等太久，至少要開始準備。</a:t>
                      </a:r>
                      <a:endParaRPr lang="zh-TW" sz="1800" kern="100" dirty="0">
                        <a:solidFill>
                          <a:schemeClr val="bg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9483" marR="5948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12731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bg1"/>
                          </a:solidFill>
                          <a:effectLst/>
                        </a:rPr>
                        <a:t>艾奇遜的計畫太荒唐，但他比誰都有經驗。</a:t>
                      </a:r>
                      <a:endParaRPr lang="zh-TW" sz="1800" kern="100" dirty="0">
                        <a:solidFill>
                          <a:schemeClr val="bg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9483" marR="5948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12731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bg1"/>
                          </a:solidFill>
                          <a:effectLst/>
                        </a:rPr>
                        <a:t>今晚聽泰勒和狄恩講話，讓我想起豬羅灣的將軍，一直勸我下令，說出兵一定會成功，說卡斯楚會被推翻，說得好像很容易似地。</a:t>
                      </a:r>
                      <a:endParaRPr lang="zh-TW" sz="1800" kern="100" dirty="0">
                        <a:solidFill>
                          <a:schemeClr val="bg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9483" marR="5948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12731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放棄自己的判斷，是不道德的，不能讓情況失控，我們要盡全力把情況控制住，我明天留在這裡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9483" marR="59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12731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rgbClr val="FF0000"/>
                          </a:solidFill>
                          <a:effectLst/>
                        </a:rPr>
                        <a:t>我們要摧毀的不只是導彈，我們若殺蘇聯軍人，他們會反擊，要是我軍死傷我們會怎麼做？他們會採取行動的，這點我可以保證。</a:t>
                      </a:r>
                      <a:endParaRPr lang="zh-TW" sz="18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9483" marR="59483" marT="0" marB="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1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3D_LOOP" val="V=Package1\\S=Rotate\\D=5\\O=Rotate\\E=0\\H=6\\L=1\\A=0\\C=0\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3D_LOOP" val="V=Package1\\S=Rotate\\D=5\\O=Rotate\\E=0\\H=6\\L=1\\A=0\\C=0\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3D_LOOP" val="V=Package1\\S=Rotate\\D=5\\O=Rotate\\E=0\\H=6\\L=1\\A=0\\C=0\\"/>
</p:tagLst>
</file>

<file path=ppt/theme/theme1.xml><?xml version="1.0" encoding="utf-8"?>
<a:theme xmlns:a="http://schemas.openxmlformats.org/drawingml/2006/main" name="教學目標">
  <a:themeElements>
    <a:clrScheme name="Skm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Skm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km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教學目標</Template>
  <TotalTime>250</TotalTime>
  <Words>1924</Words>
  <Application>Microsoft Office PowerPoint</Application>
  <PresentationFormat>如螢幕大小 (4:3)</PresentationFormat>
  <Paragraphs>223</Paragraphs>
  <Slides>45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45</vt:i4>
      </vt:variant>
    </vt:vector>
  </HeadingPairs>
  <TitlesOfParts>
    <vt:vector size="54" baseType="lpstr">
      <vt:lpstr>lucida grande</vt:lpstr>
      <vt:lpstr>新細明體</vt:lpstr>
      <vt:lpstr>標楷體</vt:lpstr>
      <vt:lpstr>Arial</vt:lpstr>
      <vt:lpstr>Arial Narrow</vt:lpstr>
      <vt:lpstr>Calibri</vt:lpstr>
      <vt:lpstr>Symbol</vt:lpstr>
      <vt:lpstr>Times New Roman</vt:lpstr>
      <vt:lpstr>教學目標</vt:lpstr>
      <vt:lpstr>經營再造執行期</vt:lpstr>
      <vt:lpstr>PowerPoint 簡報</vt:lpstr>
      <vt:lpstr>再造第一層次：經營觀念再造</vt:lpstr>
      <vt:lpstr>再造第一層次：經營觀念再造</vt:lpstr>
      <vt:lpstr>再造第一層次：經營觀念再造</vt:lpstr>
      <vt:lpstr>白蘭氏雞精</vt:lpstr>
      <vt:lpstr>白蘭氏雞精陷在自以為是的增強環路裏 卻未看見兩個抑制環路早已來到</vt:lpstr>
      <vt:lpstr>經營觀念是框架，觀念需要再造，經營者才不會為框架(如紅色環路)所限</vt:lpstr>
      <vt:lpstr>甘迺迪總統第一次正式會議</vt:lpstr>
      <vt:lpstr>甘迺迪總統對軍方對策的心智模式</vt:lpstr>
      <vt:lpstr>軍方的心智模式</vt:lpstr>
      <vt:lpstr>古巴危機的表象解與根本解</vt:lpstr>
      <vt:lpstr>再造你的心：回歸赤子之心</vt:lpstr>
      <vt:lpstr>赤子之心是快樂與創新的元素</vt:lpstr>
      <vt:lpstr>這一生至少當一次傻瓜</vt:lpstr>
      <vt:lpstr>經營觀念再造：愛與願景</vt:lpstr>
      <vt:lpstr>經營觀念再造：愛與願景</vt:lpstr>
      <vt:lpstr>經營觀念再造：愛與願景</vt:lpstr>
      <vt:lpstr>經營觀念再造：愛與願景</vt:lpstr>
      <vt:lpstr>經營觀念再造：愛與願景</vt:lpstr>
      <vt:lpstr>經營觀念再造：愛與願景</vt:lpstr>
      <vt:lpstr>經營觀念再造：愛與願景</vt:lpstr>
      <vt:lpstr>流程再造：付出與堅持</vt:lpstr>
      <vt:lpstr>流程再造：付出與堅持</vt:lpstr>
      <vt:lpstr>流程再造：付出與堅持</vt:lpstr>
      <vt:lpstr>流程再造：付出與堅持</vt:lpstr>
      <vt:lpstr>流程再造：付出與堅持</vt:lpstr>
      <vt:lpstr>流程再造：付出與堅持</vt:lpstr>
      <vt:lpstr>流程再造：付出與堅持</vt:lpstr>
      <vt:lpstr>流程再造：付出與堅持</vt:lpstr>
      <vt:lpstr>流程再造：付出與堅持</vt:lpstr>
      <vt:lpstr>流程再造：付出與堅持</vt:lpstr>
      <vt:lpstr>流程再造：付出與堅持</vt:lpstr>
      <vt:lpstr>流程再造：付出與堅持</vt:lpstr>
      <vt:lpstr>流程再造：付出與堅持</vt:lpstr>
      <vt:lpstr>再造的成果</vt:lpstr>
      <vt:lpstr>聖經的話(哥林多前書1:26-31)</vt:lpstr>
      <vt:lpstr>軟性變數</vt:lpstr>
      <vt:lpstr>GE再造的關鍵：軟性變數與整體配搭</vt:lpstr>
      <vt:lpstr>GE再造的關鍵：軟性變數與整體配搭</vt:lpstr>
      <vt:lpstr>一步一步的充實奇異公司的 capacity</vt:lpstr>
      <vt:lpstr>GE軟性變數影響之模擬</vt:lpstr>
      <vt:lpstr>GE軟性變數影響之模擬</vt:lpstr>
      <vt:lpstr>GE軟性變數影響之模擬</vt:lpstr>
      <vt:lpstr>GE軟性變數影響模擬</vt:lpstr>
    </vt:vector>
  </TitlesOfParts>
  <Company>Your Company Name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經營再造執行期</dc:title>
  <dc:creator>Your User Name</dc:creator>
  <cp:lastModifiedBy>George Lee</cp:lastModifiedBy>
  <cp:revision>26</cp:revision>
  <dcterms:created xsi:type="dcterms:W3CDTF">2010-07-17T14:31:15Z</dcterms:created>
  <dcterms:modified xsi:type="dcterms:W3CDTF">2017-12-27T10:42:37Z</dcterms:modified>
</cp:coreProperties>
</file>